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62" r:id="rId2"/>
    <p:sldId id="263" r:id="rId3"/>
  </p:sldIdLst>
  <p:sldSz cx="12801600" cy="9601200" type="A3"/>
  <p:notesSz cx="6858000" cy="9144000"/>
  <p:defaultTextStyle>
    <a:defPPr>
      <a:defRPr lang="en-US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43"/>
  </p:normalViewPr>
  <p:slideViewPr>
    <p:cSldViewPr snapToGrid="0" snapToObjects="1">
      <p:cViewPr varScale="1">
        <p:scale>
          <a:sx n="53" d="100"/>
          <a:sy n="53" d="100"/>
        </p:scale>
        <p:origin x="12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919F12-10E4-DB45-9902-A5ADFD838FB9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09C72-1BF8-D842-87D2-0E132BA62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284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Section 2.1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D76EFE-3E15-504D-93C9-A26CF438162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114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Section 2.1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D76EFE-3E15-504D-93C9-A26CF43816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14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06B3-CE50-AA41-80E8-A6831162D2AC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F76D-9979-1E45-AA34-0C0E3E6683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06B3-CE50-AA41-80E8-A6831162D2AC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F76D-9979-1E45-AA34-0C0E3E6683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06B3-CE50-AA41-80E8-A6831162D2AC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F76D-9979-1E45-AA34-0C0E3E6683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06B3-CE50-AA41-80E8-A6831162D2AC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F76D-9979-1E45-AA34-0C0E3E6683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06B3-CE50-AA41-80E8-A6831162D2AC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F76D-9979-1E45-AA34-0C0E3E6683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06B3-CE50-AA41-80E8-A6831162D2AC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F76D-9979-1E45-AA34-0C0E3E6683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06B3-CE50-AA41-80E8-A6831162D2AC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F76D-9979-1E45-AA34-0C0E3E6683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06B3-CE50-AA41-80E8-A6831162D2AC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F76D-9979-1E45-AA34-0C0E3E6683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06B3-CE50-AA41-80E8-A6831162D2AC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F76D-9979-1E45-AA34-0C0E3E6683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06B3-CE50-AA41-80E8-A6831162D2AC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F76D-9979-1E45-AA34-0C0E3E6683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06B3-CE50-AA41-80E8-A6831162D2AC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F76D-9979-1E45-AA34-0C0E3E6683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606B3-CE50-AA41-80E8-A6831162D2AC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AF76D-9979-1E45-AA34-0C0E3E66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17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70612" y="-6281"/>
            <a:ext cx="9830994" cy="37527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68" dirty="0" smtClean="0">
                <a:latin typeface="Comic Sans MS" charset="0"/>
                <a:ea typeface="Comic Sans MS" charset="0"/>
                <a:cs typeface="Comic Sans MS" charset="0"/>
              </a:rPr>
              <a:t>How did the </a:t>
            </a:r>
            <a:r>
              <a:rPr lang="en-US" sz="2068" smtClean="0">
                <a:latin typeface="Comic Sans MS" charset="0"/>
                <a:ea typeface="Comic Sans MS" charset="0"/>
                <a:cs typeface="Comic Sans MS" charset="0"/>
              </a:rPr>
              <a:t>Norman Conquest effect the English Church?</a:t>
            </a:r>
            <a:endParaRPr lang="en-US" sz="2068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5967" y="9644"/>
            <a:ext cx="2970606" cy="9591556"/>
          </a:xfrm>
          <a:prstGeom prst="rect">
            <a:avLst/>
          </a:prstGeom>
          <a:solidFill>
            <a:srgbClr val="FFB0E2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107"/>
          </a:p>
        </p:txBody>
      </p:sp>
      <p:sp>
        <p:nvSpPr>
          <p:cNvPr id="6" name="TextBox 5"/>
          <p:cNvSpPr txBox="1"/>
          <p:nvPr/>
        </p:nvSpPr>
        <p:spPr>
          <a:xfrm>
            <a:off x="-15964" y="-6283"/>
            <a:ext cx="2986573" cy="923881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92" i="1" u="sng" dirty="0">
                <a:latin typeface="Times New Roman" charset="0"/>
                <a:ea typeface="Times New Roman" charset="0"/>
                <a:cs typeface="Times New Roman" charset="0"/>
              </a:rPr>
              <a:t>Topic Summary</a:t>
            </a:r>
          </a:p>
          <a:p>
            <a:endParaRPr lang="en-US" sz="1292" i="1" u="sng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95420" indent="-295420">
              <a:buAutoNum type="arabicPeriod"/>
            </a:pPr>
            <a:r>
              <a:rPr lang="en-US" sz="1292" dirty="0" smtClean="0">
                <a:latin typeface="Times New Roman" charset="0"/>
                <a:ea typeface="Times New Roman" charset="0"/>
                <a:cs typeface="Times New Roman" charset="0"/>
              </a:rPr>
              <a:t>William I replaced Anglo-Saxon bishops and abbots with Normans.</a:t>
            </a:r>
          </a:p>
          <a:p>
            <a:pPr marL="295420" indent="-295420">
              <a:buAutoNum type="arabicPeriod"/>
            </a:pPr>
            <a:endParaRPr lang="en-US" sz="1292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95420" indent="-295420">
              <a:buAutoNum type="arabicPeriod"/>
            </a:pPr>
            <a:r>
              <a:rPr lang="en-US" sz="1292" dirty="0" smtClean="0">
                <a:latin typeface="Times New Roman" charset="0"/>
                <a:ea typeface="Times New Roman" charset="0"/>
                <a:cs typeface="Times New Roman" charset="0"/>
              </a:rPr>
              <a:t>The Church became more centralised with the creation or archdeaconries and deaneries.</a:t>
            </a:r>
          </a:p>
          <a:p>
            <a:pPr marL="295420" indent="-295420">
              <a:buAutoNum type="arabicPeriod"/>
            </a:pPr>
            <a:endParaRPr lang="en-US" sz="1292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95420" indent="-295420">
              <a:buAutoNum type="arabicPeriod"/>
            </a:pPr>
            <a:r>
              <a:rPr lang="en-US" sz="1292" dirty="0" smtClean="0">
                <a:latin typeface="Times New Roman" charset="0"/>
                <a:ea typeface="Times New Roman" charset="0"/>
                <a:cs typeface="Times New Roman" charset="0"/>
              </a:rPr>
              <a:t>A huge building programme took place. Anglo-Saxon cathedrals were replaced with new and grander buildings which were Romanesque in style.</a:t>
            </a:r>
          </a:p>
          <a:p>
            <a:pPr marL="295420" indent="-295420">
              <a:buAutoNum type="arabicPeriod"/>
            </a:pPr>
            <a:endParaRPr lang="en-US" sz="1292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95420" indent="-295420">
              <a:buAutoNum type="arabicPeriod"/>
            </a:pPr>
            <a:r>
              <a:rPr lang="en-US" sz="1292" dirty="0" smtClean="0">
                <a:latin typeface="Times New Roman" charset="0"/>
                <a:ea typeface="Times New Roman" charset="0"/>
                <a:cs typeface="Times New Roman" charset="0"/>
              </a:rPr>
              <a:t>New cathedrals were located in larger towns and cities.</a:t>
            </a:r>
          </a:p>
          <a:p>
            <a:pPr marL="295420" indent="-295420">
              <a:buAutoNum type="arabicPeriod"/>
            </a:pPr>
            <a:endParaRPr lang="en-US" sz="1292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95420" indent="-295420">
              <a:buAutoNum type="arabicPeriod"/>
            </a:pPr>
            <a:r>
              <a:rPr lang="en-US" sz="1292" dirty="0" smtClean="0">
                <a:latin typeface="Times New Roman" charset="0"/>
                <a:ea typeface="Times New Roman" charset="0"/>
                <a:cs typeface="Times New Roman" charset="0"/>
              </a:rPr>
              <a:t>Significant reform was pushed through by Church councils (synods). This included attacks in simony and marriage amongst the clergy.</a:t>
            </a:r>
          </a:p>
          <a:p>
            <a:pPr marL="295420" indent="-295420">
              <a:buAutoNum type="arabicPeriod"/>
            </a:pPr>
            <a:endParaRPr lang="en-US" sz="1292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95420" indent="-295420">
              <a:buAutoNum type="arabicPeriod"/>
            </a:pPr>
            <a:r>
              <a:rPr lang="en-US" sz="1292" dirty="0" smtClean="0">
                <a:latin typeface="Times New Roman" charset="0"/>
                <a:ea typeface="Times New Roman" charset="0"/>
                <a:cs typeface="Times New Roman" charset="0"/>
              </a:rPr>
              <a:t>Church law courts were established.</a:t>
            </a:r>
          </a:p>
          <a:p>
            <a:pPr marL="295420" indent="-295420">
              <a:buAutoNum type="arabicPeriod"/>
            </a:pPr>
            <a:endParaRPr lang="en-US" sz="1292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95420" indent="-295420">
              <a:buAutoNum type="arabicPeriod"/>
            </a:pPr>
            <a:r>
              <a:rPr lang="en-US" sz="1292" dirty="0" smtClean="0">
                <a:latin typeface="Times New Roman" charset="0"/>
                <a:ea typeface="Times New Roman" charset="0"/>
                <a:cs typeface="Times New Roman" charset="0"/>
              </a:rPr>
              <a:t>There was conflict with the Papacy, who wanted the Church to be more independent.</a:t>
            </a:r>
          </a:p>
          <a:p>
            <a:pPr marL="295420" indent="-295420">
              <a:buAutoNum type="arabicPeriod"/>
            </a:pPr>
            <a:endParaRPr lang="en-US" sz="1292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95420" indent="-295420">
              <a:buAutoNum type="arabicPeriod"/>
            </a:pPr>
            <a:r>
              <a:rPr lang="en-US" sz="1292" dirty="0" smtClean="0">
                <a:latin typeface="Times New Roman" charset="0"/>
                <a:ea typeface="Times New Roman" charset="0"/>
                <a:cs typeface="Times New Roman" charset="0"/>
              </a:rPr>
              <a:t>Relations between the Church and king fluctuated depending on the king. But the Church became more likely to challenge the king during this period.</a:t>
            </a:r>
          </a:p>
          <a:p>
            <a:pPr marL="295420" indent="-295420">
              <a:buAutoNum type="arabicPeriod"/>
            </a:pPr>
            <a:endParaRPr lang="en-US" sz="1292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95420" indent="-295420">
              <a:buAutoNum type="arabicPeriod"/>
            </a:pPr>
            <a:r>
              <a:rPr lang="en-US" sz="1292" dirty="0" smtClean="0">
                <a:latin typeface="Times New Roman" charset="0"/>
                <a:ea typeface="Times New Roman" charset="0"/>
                <a:cs typeface="Times New Roman" charset="0"/>
              </a:rPr>
              <a:t>William I had a good relationship with Archbishop Lanfranc.</a:t>
            </a:r>
          </a:p>
          <a:p>
            <a:pPr marL="295420" indent="-295420">
              <a:buAutoNum type="arabicPeriod"/>
            </a:pPr>
            <a:endParaRPr lang="en-US" sz="1292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95420" indent="-295420">
              <a:buAutoNum type="arabicPeriod"/>
            </a:pPr>
            <a:r>
              <a:rPr lang="en-US" sz="1292" dirty="0" smtClean="0">
                <a:latin typeface="Times New Roman" charset="0"/>
                <a:ea typeface="Times New Roman" charset="0"/>
                <a:cs typeface="Times New Roman" charset="0"/>
              </a:rPr>
              <a:t>William II (Rufus) was unpopular with the clergy because of his morals and because he used the Church to raise money.</a:t>
            </a:r>
          </a:p>
          <a:p>
            <a:pPr marL="295420" indent="-295420">
              <a:buAutoNum type="arabicPeriod"/>
            </a:pPr>
            <a:endParaRPr lang="en-US" sz="1292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95420" indent="-295420">
              <a:buAutoNum type="arabicPeriod"/>
            </a:pPr>
            <a:r>
              <a:rPr lang="en-US" sz="1292" dirty="0" smtClean="0">
                <a:latin typeface="Times New Roman" charset="0"/>
                <a:ea typeface="Times New Roman" charset="0"/>
                <a:cs typeface="Times New Roman" charset="0"/>
              </a:rPr>
              <a:t>Henry I had a better relationship with the Church, but there were still tensions.</a:t>
            </a:r>
            <a:endParaRPr lang="en-US" sz="1292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7042826" y="4435771"/>
            <a:ext cx="1887166" cy="758799"/>
          </a:xfrm>
          <a:prstGeom prst="ellipse">
            <a:avLst/>
          </a:prstGeom>
          <a:gradFill flip="none" rotWithShape="1">
            <a:gsLst>
              <a:gs pos="0">
                <a:srgbClr val="002060">
                  <a:tint val="66000"/>
                  <a:satMod val="160000"/>
                </a:srgbClr>
              </a:gs>
              <a:gs pos="50000">
                <a:srgbClr val="002060">
                  <a:tint val="44500"/>
                  <a:satMod val="160000"/>
                </a:srgbClr>
              </a:gs>
              <a:gs pos="100000">
                <a:srgbClr val="00206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latin typeface="Verdana" charset="0"/>
                <a:ea typeface="Verdana" charset="0"/>
                <a:cs typeface="Verdana" charset="0"/>
              </a:rPr>
              <a:t>The Norman Church</a:t>
            </a:r>
            <a:endParaRPr lang="en-US" sz="1600" b="1" i="1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397360" y="1613186"/>
            <a:ext cx="1186774" cy="680936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charset="0"/>
                <a:ea typeface="Times New Roman" charset="0"/>
                <a:cs typeface="Times New Roman" charset="0"/>
              </a:rPr>
              <a:t>Wealth and Power</a:t>
            </a:r>
            <a:endParaRPr lang="en-US" sz="1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040078" y="2479838"/>
            <a:ext cx="1186774" cy="68093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Religion was a matter of life </a:t>
            </a:r>
            <a:r>
              <a:rPr lang="en-US" sz="1100" smtClean="0">
                <a:latin typeface="Times New Roman" charset="0"/>
                <a:ea typeface="Times New Roman" charset="0"/>
                <a:cs typeface="Times New Roman" charset="0"/>
              </a:rPr>
              <a:t>and death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20382" y="1602205"/>
            <a:ext cx="1186774" cy="68093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Religious leaders were as powerful as kings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329129" y="589753"/>
            <a:ext cx="1186774" cy="68093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smtClean="0">
                <a:latin typeface="Times New Roman" charset="0"/>
                <a:ea typeface="Times New Roman" charset="0"/>
                <a:cs typeface="Times New Roman" charset="0"/>
              </a:rPr>
              <a:t>People listened to the priests about how to live their lives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701196" y="589753"/>
            <a:ext cx="1186774" cy="68093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Largest </a:t>
            </a:r>
            <a:r>
              <a:rPr lang="en-US" sz="1100" smtClean="0">
                <a:latin typeface="Times New Roman" charset="0"/>
                <a:ea typeface="Times New Roman" charset="0"/>
                <a:cs typeface="Times New Roman" charset="0"/>
              </a:rPr>
              <a:t>single landowner in England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761570" y="1380976"/>
            <a:ext cx="1186774" cy="68093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Everyone had to pay a </a:t>
            </a:r>
            <a:r>
              <a:rPr lang="en-US" sz="1100" i="1" dirty="0" smtClean="0">
                <a:latin typeface="Times New Roman" charset="0"/>
                <a:ea typeface="Times New Roman" charset="0"/>
                <a:cs typeface="Times New Roman" charset="0"/>
              </a:rPr>
              <a:t>tithe</a:t>
            </a:r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 to the Church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451529" y="2503834"/>
            <a:ext cx="1186774" cy="68093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Special taxes at certain times of year </a:t>
            </a:r>
            <a:r>
              <a:rPr lang="mr-IN" sz="11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 ‘</a:t>
            </a:r>
            <a:r>
              <a:rPr lang="en-US" sz="1100" i="1" dirty="0" smtClean="0">
                <a:latin typeface="Times New Roman" charset="0"/>
                <a:ea typeface="Times New Roman" charset="0"/>
                <a:cs typeface="Times New Roman" charset="0"/>
              </a:rPr>
              <a:t>Easter Dues</a:t>
            </a:r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’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14" name="Straight Connector 13"/>
          <p:cNvCxnSpPr>
            <a:stCxn id="3" idx="3"/>
            <a:endCxn id="2" idx="1"/>
          </p:cNvCxnSpPr>
          <p:nvPr/>
        </p:nvCxnSpPr>
        <p:spPr>
          <a:xfrm>
            <a:off x="5584134" y="1953654"/>
            <a:ext cx="1735061" cy="2593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3" idx="0"/>
            <a:endCxn id="10" idx="2"/>
          </p:cNvCxnSpPr>
          <p:nvPr/>
        </p:nvCxnSpPr>
        <p:spPr>
          <a:xfrm flipV="1">
            <a:off x="4990747" y="1270689"/>
            <a:ext cx="303836" cy="3424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3" idx="3"/>
            <a:endCxn id="11" idx="1"/>
          </p:cNvCxnSpPr>
          <p:nvPr/>
        </p:nvCxnSpPr>
        <p:spPr>
          <a:xfrm flipV="1">
            <a:off x="5584134" y="1721444"/>
            <a:ext cx="177436" cy="2322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3" idx="0"/>
            <a:endCxn id="9" idx="3"/>
          </p:cNvCxnSpPr>
          <p:nvPr/>
        </p:nvCxnSpPr>
        <p:spPr>
          <a:xfrm flipH="1" flipV="1">
            <a:off x="4515903" y="930221"/>
            <a:ext cx="474844" cy="6829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3"/>
            <a:endCxn id="3" idx="1"/>
          </p:cNvCxnSpPr>
          <p:nvPr/>
        </p:nvCxnSpPr>
        <p:spPr>
          <a:xfrm>
            <a:off x="4207156" y="1942673"/>
            <a:ext cx="190204" cy="109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7" idx="3"/>
            <a:endCxn id="3" idx="1"/>
          </p:cNvCxnSpPr>
          <p:nvPr/>
        </p:nvCxnSpPr>
        <p:spPr>
          <a:xfrm flipV="1">
            <a:off x="4226852" y="1953654"/>
            <a:ext cx="170508" cy="8666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2" idx="0"/>
            <a:endCxn id="3" idx="2"/>
          </p:cNvCxnSpPr>
          <p:nvPr/>
        </p:nvCxnSpPr>
        <p:spPr>
          <a:xfrm flipH="1" flipV="1">
            <a:off x="4990747" y="2294122"/>
            <a:ext cx="54169" cy="2097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10207610" y="1497081"/>
            <a:ext cx="1186774" cy="680936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charset="0"/>
                <a:ea typeface="Times New Roman" charset="0"/>
                <a:cs typeface="Times New Roman" charset="0"/>
              </a:rPr>
              <a:t>Lanfranc’s Reforms</a:t>
            </a:r>
            <a:endParaRPr lang="en-US" sz="1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8906960" y="761001"/>
            <a:ext cx="1186774" cy="680936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75000"/>
                  <a:tint val="66000"/>
                  <a:satMod val="160000"/>
                </a:schemeClr>
              </a:gs>
              <a:gs pos="50000">
                <a:schemeClr val="accent4">
                  <a:lumMod val="75000"/>
                  <a:tint val="44500"/>
                  <a:satMod val="160000"/>
                </a:schemeClr>
              </a:gs>
              <a:gs pos="100000">
                <a:schemeClr val="accent4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latin typeface="Times New Roman" charset="0"/>
                <a:ea typeface="Times New Roman" charset="0"/>
                <a:cs typeface="Times New Roman" charset="0"/>
              </a:rPr>
              <a:t>Synods </a:t>
            </a:r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(church councils) were created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7416350" y="420533"/>
            <a:ext cx="1186774" cy="680936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75000"/>
                  <a:tint val="66000"/>
                  <a:satMod val="160000"/>
                </a:schemeClr>
              </a:gs>
              <a:gs pos="50000">
                <a:schemeClr val="accent4">
                  <a:lumMod val="75000"/>
                  <a:tint val="44500"/>
                  <a:satMod val="160000"/>
                </a:schemeClr>
              </a:gs>
              <a:gs pos="100000">
                <a:schemeClr val="accent4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Helped spread the message of reform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7415331" y="1214599"/>
            <a:ext cx="1186774" cy="680936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75000"/>
                  <a:tint val="66000"/>
                  <a:satMod val="160000"/>
                </a:schemeClr>
              </a:gs>
              <a:gs pos="50000">
                <a:schemeClr val="accent4">
                  <a:lumMod val="75000"/>
                  <a:tint val="44500"/>
                  <a:satMod val="160000"/>
                </a:schemeClr>
              </a:gs>
              <a:gs pos="100000">
                <a:schemeClr val="accent4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smtClean="0">
                <a:latin typeface="Times New Roman" charset="0"/>
                <a:ea typeface="Times New Roman" charset="0"/>
                <a:cs typeface="Times New Roman" charset="0"/>
              </a:rPr>
              <a:t>Met twice a year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11365004" y="698101"/>
            <a:ext cx="1186774" cy="680936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75000"/>
                  <a:tint val="66000"/>
                  <a:satMod val="160000"/>
                </a:schemeClr>
              </a:gs>
              <a:gs pos="50000">
                <a:schemeClr val="accent4">
                  <a:lumMod val="75000"/>
                  <a:tint val="44500"/>
                  <a:satMod val="160000"/>
                </a:schemeClr>
              </a:gs>
              <a:gs pos="100000">
                <a:schemeClr val="accent4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Ended </a:t>
            </a:r>
            <a:r>
              <a:rPr lang="en-US" sz="1100" smtClean="0">
                <a:latin typeface="Times New Roman" charset="0"/>
                <a:ea typeface="Times New Roman" charset="0"/>
                <a:cs typeface="Times New Roman" charset="0"/>
              </a:rPr>
              <a:t>marriage amongst </a:t>
            </a:r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the clergy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8811471" y="1953654"/>
            <a:ext cx="1186774" cy="680936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75000"/>
                  <a:tint val="66000"/>
                  <a:satMod val="160000"/>
                </a:schemeClr>
              </a:gs>
              <a:gs pos="50000">
                <a:schemeClr val="accent4">
                  <a:lumMod val="75000"/>
                  <a:tint val="44500"/>
                  <a:satMod val="160000"/>
                </a:schemeClr>
              </a:gs>
              <a:gs pos="100000">
                <a:schemeClr val="accent4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A new church hierarchy created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7091727" y="2127745"/>
            <a:ext cx="1186774" cy="875269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75000"/>
                  <a:tint val="66000"/>
                  <a:satMod val="160000"/>
                </a:schemeClr>
              </a:gs>
              <a:gs pos="50000">
                <a:schemeClr val="accent4">
                  <a:lumMod val="75000"/>
                  <a:tint val="44500"/>
                  <a:satMod val="160000"/>
                </a:schemeClr>
              </a:gs>
              <a:gs pos="100000">
                <a:schemeClr val="accent4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More centralised with each level answerable to level about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11537767" y="1948363"/>
            <a:ext cx="1186774" cy="680936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75000"/>
                  <a:tint val="66000"/>
                  <a:satMod val="160000"/>
                </a:schemeClr>
              </a:gs>
              <a:gs pos="50000">
                <a:schemeClr val="accent4">
                  <a:lumMod val="75000"/>
                  <a:tint val="44500"/>
                  <a:satMod val="160000"/>
                </a:schemeClr>
              </a:gs>
              <a:gs pos="100000">
                <a:schemeClr val="accent4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Cathedrals moved to areas of high population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1551149" y="3003014"/>
            <a:ext cx="1186774" cy="680936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75000"/>
                  <a:tint val="66000"/>
                  <a:satMod val="160000"/>
                </a:schemeClr>
              </a:gs>
              <a:gs pos="50000">
                <a:schemeClr val="accent4">
                  <a:lumMod val="75000"/>
                  <a:tint val="44500"/>
                  <a:satMod val="160000"/>
                </a:schemeClr>
              </a:gs>
              <a:gs pos="100000">
                <a:schemeClr val="accent4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Helped to centralise the Church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10093734" y="3003014"/>
            <a:ext cx="1186774" cy="680936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75000"/>
                  <a:tint val="66000"/>
                  <a:satMod val="160000"/>
                </a:schemeClr>
              </a:gs>
              <a:gs pos="50000">
                <a:schemeClr val="accent4">
                  <a:lumMod val="75000"/>
                  <a:tint val="44500"/>
                  <a:satMod val="160000"/>
                </a:schemeClr>
              </a:gs>
              <a:gs pos="100000">
                <a:schemeClr val="accent4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Increased the number of parish priests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0944380" y="3840073"/>
            <a:ext cx="1186774" cy="680936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75000"/>
                  <a:tint val="66000"/>
                  <a:satMod val="160000"/>
                </a:schemeClr>
              </a:gs>
              <a:gs pos="50000">
                <a:schemeClr val="accent4">
                  <a:lumMod val="75000"/>
                  <a:tint val="44500"/>
                  <a:satMod val="160000"/>
                </a:schemeClr>
              </a:gs>
              <a:gs pos="100000">
                <a:schemeClr val="accent4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2,000 </a:t>
            </a:r>
            <a:r>
              <a:rPr lang="en-US" sz="1100" smtClean="0">
                <a:latin typeface="Times New Roman" charset="0"/>
                <a:ea typeface="Times New Roman" charset="0"/>
                <a:cs typeface="Times New Roman" charset="0"/>
              </a:rPr>
              <a:t>were recorded in Domesday Survey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39" name="Straight Connector 38"/>
          <p:cNvCxnSpPr>
            <a:stCxn id="2" idx="7"/>
            <a:endCxn id="27" idx="2"/>
          </p:cNvCxnSpPr>
          <p:nvPr/>
        </p:nvCxnSpPr>
        <p:spPr>
          <a:xfrm flipV="1">
            <a:off x="8653623" y="2178017"/>
            <a:ext cx="2147374" cy="23688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27" idx="2"/>
            <a:endCxn id="36" idx="0"/>
          </p:cNvCxnSpPr>
          <p:nvPr/>
        </p:nvCxnSpPr>
        <p:spPr>
          <a:xfrm flipH="1">
            <a:off x="10687121" y="2178017"/>
            <a:ext cx="113876" cy="8249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6" idx="2"/>
            <a:endCxn id="37" idx="1"/>
          </p:cNvCxnSpPr>
          <p:nvPr/>
        </p:nvCxnSpPr>
        <p:spPr>
          <a:xfrm>
            <a:off x="10687121" y="3683950"/>
            <a:ext cx="257259" cy="4965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7" idx="1"/>
            <a:endCxn id="32" idx="3"/>
          </p:cNvCxnSpPr>
          <p:nvPr/>
        </p:nvCxnSpPr>
        <p:spPr>
          <a:xfrm flipH="1">
            <a:off x="9998245" y="1837549"/>
            <a:ext cx="209365" cy="4565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3" idx="3"/>
            <a:endCxn id="32" idx="1"/>
          </p:cNvCxnSpPr>
          <p:nvPr/>
        </p:nvCxnSpPr>
        <p:spPr>
          <a:xfrm flipV="1">
            <a:off x="8278501" y="2294122"/>
            <a:ext cx="532970" cy="2712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28" idx="1"/>
            <a:endCxn id="29" idx="3"/>
          </p:cNvCxnSpPr>
          <p:nvPr/>
        </p:nvCxnSpPr>
        <p:spPr>
          <a:xfrm flipH="1" flipV="1">
            <a:off x="8603124" y="761001"/>
            <a:ext cx="303836" cy="3404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30" idx="3"/>
            <a:endCxn id="28" idx="1"/>
          </p:cNvCxnSpPr>
          <p:nvPr/>
        </p:nvCxnSpPr>
        <p:spPr>
          <a:xfrm flipV="1">
            <a:off x="8602105" y="1101469"/>
            <a:ext cx="304855" cy="4535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8" idx="3"/>
            <a:endCxn id="27" idx="0"/>
          </p:cNvCxnSpPr>
          <p:nvPr/>
        </p:nvCxnSpPr>
        <p:spPr>
          <a:xfrm>
            <a:off x="10093734" y="1101469"/>
            <a:ext cx="707263" cy="3956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27" idx="0"/>
            <a:endCxn id="31" idx="1"/>
          </p:cNvCxnSpPr>
          <p:nvPr/>
        </p:nvCxnSpPr>
        <p:spPr>
          <a:xfrm flipV="1">
            <a:off x="10800997" y="1038569"/>
            <a:ext cx="564007" cy="4585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7" idx="3"/>
            <a:endCxn id="34" idx="1"/>
          </p:cNvCxnSpPr>
          <p:nvPr/>
        </p:nvCxnSpPr>
        <p:spPr>
          <a:xfrm>
            <a:off x="11394384" y="1837549"/>
            <a:ext cx="143383" cy="4512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34" idx="2"/>
            <a:endCxn id="35" idx="0"/>
          </p:cNvCxnSpPr>
          <p:nvPr/>
        </p:nvCxnSpPr>
        <p:spPr>
          <a:xfrm>
            <a:off x="12131154" y="2629299"/>
            <a:ext cx="13382" cy="3737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ounded Rectangle 59"/>
          <p:cNvSpPr/>
          <p:nvPr/>
        </p:nvSpPr>
        <p:spPr>
          <a:xfrm>
            <a:off x="4600794" y="4779105"/>
            <a:ext cx="1186774" cy="680936"/>
          </a:xfrm>
          <a:prstGeom prst="roundRect">
            <a:avLst/>
          </a:prstGeom>
          <a:solidFill>
            <a:srgbClr val="FFB0E2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charset="0"/>
                <a:ea typeface="Times New Roman" charset="0"/>
                <a:cs typeface="Times New Roman" charset="0"/>
              </a:rPr>
              <a:t>Church rebuilding programme</a:t>
            </a:r>
            <a:endParaRPr lang="en-US" sz="1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3120604" y="3840073"/>
            <a:ext cx="1330925" cy="680936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Every Anglo-Saxon cathedral </a:t>
            </a:r>
            <a:r>
              <a:rPr lang="en-US" sz="1100" smtClean="0">
                <a:latin typeface="Times New Roman" charset="0"/>
                <a:ea typeface="Times New Roman" charset="0"/>
                <a:cs typeface="Times New Roman" charset="0"/>
              </a:rPr>
              <a:t>was knocked down and rebuilt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3120239" y="5176312"/>
            <a:ext cx="1330925" cy="680936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Rebuilt Cathedrals in Romanesque style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3120238" y="6098137"/>
            <a:ext cx="1330925" cy="680936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Thick walls, round arches and large towers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4846980" y="3820363"/>
            <a:ext cx="1330925" cy="680936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Able to do this as England was </a:t>
            </a:r>
            <a:r>
              <a:rPr lang="en-US" sz="1100" smtClean="0">
                <a:latin typeface="Times New Roman" charset="0"/>
                <a:ea typeface="Times New Roman" charset="0"/>
                <a:cs typeface="Times New Roman" charset="0"/>
              </a:rPr>
              <a:t>a wealthy country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4759984" y="5737847"/>
            <a:ext cx="1330925" cy="680936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Show God favoured the new Norman rule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5937198" y="4918008"/>
            <a:ext cx="1067713" cy="680936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Norman power and prestige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68" name="Straight Connector 67"/>
          <p:cNvCxnSpPr>
            <a:stCxn id="2" idx="2"/>
            <a:endCxn id="60" idx="0"/>
          </p:cNvCxnSpPr>
          <p:nvPr/>
        </p:nvCxnSpPr>
        <p:spPr>
          <a:xfrm flipH="1" flipV="1">
            <a:off x="5194181" y="4779105"/>
            <a:ext cx="1848645" cy="36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60" idx="0"/>
            <a:endCxn id="64" idx="2"/>
          </p:cNvCxnSpPr>
          <p:nvPr/>
        </p:nvCxnSpPr>
        <p:spPr>
          <a:xfrm flipV="1">
            <a:off x="5194181" y="4501299"/>
            <a:ext cx="318262" cy="2778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60" idx="0"/>
            <a:endCxn id="61" idx="3"/>
          </p:cNvCxnSpPr>
          <p:nvPr/>
        </p:nvCxnSpPr>
        <p:spPr>
          <a:xfrm flipH="1" flipV="1">
            <a:off x="4451529" y="4180541"/>
            <a:ext cx="742652" cy="5985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62" idx="0"/>
            <a:endCxn id="60" idx="1"/>
          </p:cNvCxnSpPr>
          <p:nvPr/>
        </p:nvCxnSpPr>
        <p:spPr>
          <a:xfrm flipV="1">
            <a:off x="3785702" y="5119573"/>
            <a:ext cx="815092" cy="567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62" idx="2"/>
            <a:endCxn id="63" idx="0"/>
          </p:cNvCxnSpPr>
          <p:nvPr/>
        </p:nvCxnSpPr>
        <p:spPr>
          <a:xfrm flipH="1">
            <a:off x="3785701" y="5857248"/>
            <a:ext cx="1" cy="2408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60" idx="2"/>
            <a:endCxn id="65" idx="0"/>
          </p:cNvCxnSpPr>
          <p:nvPr/>
        </p:nvCxnSpPr>
        <p:spPr>
          <a:xfrm>
            <a:off x="5194181" y="5460041"/>
            <a:ext cx="231266" cy="2778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60" idx="3"/>
            <a:endCxn id="66" idx="1"/>
          </p:cNvCxnSpPr>
          <p:nvPr/>
        </p:nvCxnSpPr>
        <p:spPr>
          <a:xfrm>
            <a:off x="5787568" y="5119573"/>
            <a:ext cx="149630" cy="1389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ounded Rectangle 81"/>
          <p:cNvSpPr/>
          <p:nvPr/>
        </p:nvSpPr>
        <p:spPr>
          <a:xfrm>
            <a:off x="5760366" y="7444119"/>
            <a:ext cx="1180993" cy="48544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charset="0"/>
                <a:ea typeface="Times New Roman" charset="0"/>
                <a:cs typeface="Times New Roman" charset="0"/>
              </a:rPr>
              <a:t>William Rufus’ disagreements</a:t>
            </a:r>
            <a:endParaRPr lang="en-US" sz="1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10150672" y="6098137"/>
            <a:ext cx="1186774" cy="68093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charset="0"/>
                <a:ea typeface="Times New Roman" charset="0"/>
                <a:cs typeface="Times New Roman" charset="0"/>
              </a:rPr>
              <a:t>Struggles with the Pope</a:t>
            </a:r>
            <a:endParaRPr lang="en-US" sz="1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15" name="Straight Connector 14"/>
          <p:cNvCxnSpPr>
            <a:stCxn id="2" idx="4"/>
            <a:endCxn id="82" idx="0"/>
          </p:cNvCxnSpPr>
          <p:nvPr/>
        </p:nvCxnSpPr>
        <p:spPr>
          <a:xfrm flipH="1">
            <a:off x="6350863" y="5194570"/>
            <a:ext cx="1635546" cy="2249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3087865" y="7019962"/>
          <a:ext cx="2424577" cy="21809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24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0732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Conflict</a:t>
                      </a:r>
                      <a:r>
                        <a:rPr lang="en-US" sz="1050" b="1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with William of St Calais</a:t>
                      </a:r>
                      <a:endParaRPr lang="en-US" sz="105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500">
                <a:tc>
                  <a:txBody>
                    <a:bodyPr/>
                    <a:lstStyle/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0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William</a:t>
                      </a:r>
                      <a:r>
                        <a:rPr lang="en-US" sz="10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failed to provide Rufus with troops to squash a rebellion.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0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Rufus put him on trial for treason.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0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There was a dispute about what court to try William in.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0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Trail took place in 1088 in a secular court at Salisbury.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0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William pleaded guilty. He lost is bishopric and was exiled.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0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William returned to England later and was restored to his position as Bishop of Durham.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>
            <p:extLst/>
          </p:nvPr>
        </p:nvGraphicFramePr>
        <p:xfrm>
          <a:off x="5629698" y="8004682"/>
          <a:ext cx="3729962" cy="15444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29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0294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Conflict</a:t>
                      </a:r>
                      <a:r>
                        <a:rPr lang="en-US" sz="1050" b="1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between Anselm and Rufus</a:t>
                      </a:r>
                      <a:endParaRPr lang="en-US" sz="105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2969">
                <a:tc>
                  <a:txBody>
                    <a:bodyPr/>
                    <a:lstStyle/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0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Rufus appointed Anslem as the archbishop of Canterbury after Lanfranc’s death.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0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Anslem only accepted the post on the grounds that all lost lands were to be restored to the archbishopric and that the King recognised Urban II as Pope.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0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1094 Anslem was preaching about the lack of morality in the King’s Court.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9" name="Table 68"/>
          <p:cNvGraphicFramePr>
            <a:graphicFrameLocks noGrp="1"/>
          </p:cNvGraphicFramePr>
          <p:nvPr>
            <p:extLst/>
          </p:nvPr>
        </p:nvGraphicFramePr>
        <p:xfrm>
          <a:off x="7685114" y="5564177"/>
          <a:ext cx="2270601" cy="2356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70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4361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The Council</a:t>
                      </a:r>
                      <a:r>
                        <a:rPr lang="en-US" sz="1050" b="1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of Rockingham, 1095</a:t>
                      </a:r>
                      <a:endParaRPr lang="en-US" sz="105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4820">
                <a:tc>
                  <a:txBody>
                    <a:bodyPr/>
                    <a:lstStyle/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0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William stopped</a:t>
                      </a:r>
                      <a:r>
                        <a:rPr lang="en-US" sz="10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Anslem from travelling to Rome to get Papal approval for his appointment as archbishop.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0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As they could not agree about what to do the Council was called.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0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 truce was called </a:t>
                      </a:r>
                      <a:r>
                        <a:rPr lang="mr-IN" sz="10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–</a:t>
                      </a:r>
                      <a:r>
                        <a:rPr lang="en-US" sz="10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a messenger was sent to Rome to ask for Anslem’s pallium and the Pope promised to stay out of English affairs.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0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1097 </a:t>
                      </a:r>
                      <a:r>
                        <a:rPr lang="mr-IN" sz="10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–</a:t>
                      </a:r>
                      <a:r>
                        <a:rPr lang="en-US" sz="10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Anslem was exiled from England and fled to Rome.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3" name="Straight Connector 22"/>
          <p:cNvCxnSpPr>
            <a:stCxn id="82" idx="1"/>
          </p:cNvCxnSpPr>
          <p:nvPr/>
        </p:nvCxnSpPr>
        <p:spPr>
          <a:xfrm flipH="1" flipV="1">
            <a:off x="5529013" y="7600309"/>
            <a:ext cx="231353" cy="865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82" idx="3"/>
            <a:endCxn id="69" idx="1"/>
          </p:cNvCxnSpPr>
          <p:nvPr/>
        </p:nvCxnSpPr>
        <p:spPr>
          <a:xfrm flipV="1">
            <a:off x="6941359" y="6742317"/>
            <a:ext cx="743755" cy="9445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437858" y="7920457"/>
            <a:ext cx="247924" cy="933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ounded Rectangle 70"/>
          <p:cNvSpPr/>
          <p:nvPr/>
        </p:nvSpPr>
        <p:spPr>
          <a:xfrm>
            <a:off x="10483436" y="5598944"/>
            <a:ext cx="806530" cy="3343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smtClean="0">
                <a:latin typeface="Times New Roman" charset="0"/>
                <a:ea typeface="Times New Roman" charset="0"/>
                <a:cs typeface="Times New Roman" charset="0"/>
              </a:rPr>
              <a:t>William I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11330424" y="4687647"/>
            <a:ext cx="1389239" cy="51217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Pope gave papal banner to bless </a:t>
            </a:r>
            <a:r>
              <a:rPr lang="en-US" sz="1100" smtClean="0">
                <a:latin typeface="Times New Roman" charset="0"/>
                <a:ea typeface="Times New Roman" charset="0"/>
                <a:cs typeface="Times New Roman" charset="0"/>
              </a:rPr>
              <a:t>William’s invasion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9720469" y="4648443"/>
            <a:ext cx="1389239" cy="6447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Both the Pope and William wanted to reform the English Church</a:t>
            </a:r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11414422" y="5357536"/>
            <a:ext cx="806530" cy="3343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latin typeface="Times New Roman" charset="0"/>
                <a:ea typeface="Times New Roman" charset="0"/>
                <a:cs typeface="Times New Roman" charset="0"/>
              </a:rPr>
              <a:t>Pope Gregory VII</a:t>
            </a:r>
            <a:endParaRPr lang="en-US" sz="9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11649354" y="5816164"/>
            <a:ext cx="1088569" cy="51217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Church had more authority than Kings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11649354" y="6452625"/>
            <a:ext cx="1088569" cy="87940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William did not allow Bishops to travel to Rome regularly like the Pope wanted</a:t>
            </a:r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10048243" y="7136090"/>
            <a:ext cx="806530" cy="334340"/>
          </a:xfrm>
          <a:prstGeom prst="round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smtClean="0">
                <a:latin typeface="Times New Roman" charset="0"/>
                <a:ea typeface="Times New Roman" charset="0"/>
                <a:cs typeface="Times New Roman" charset="0"/>
              </a:rPr>
              <a:t>William II (Rufus)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9996074" y="7702270"/>
            <a:ext cx="1279083" cy="7628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Pope Gregory wanted to appoint his own Church leaders, but Rufus refused</a:t>
            </a:r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11338006" y="7902049"/>
            <a:ext cx="806530" cy="33434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Times New Roman" charset="0"/>
                <a:ea typeface="Times New Roman" charset="0"/>
                <a:cs typeface="Times New Roman" charset="0"/>
              </a:rPr>
              <a:t>Henry I</a:t>
            </a:r>
            <a:endParaRPr 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9693761" y="8776896"/>
            <a:ext cx="1389239" cy="64477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Promised to end Rufus’ policy </a:t>
            </a:r>
            <a:r>
              <a:rPr lang="en-US" sz="1000" smtClean="0">
                <a:latin typeface="Times New Roman" charset="0"/>
                <a:ea typeface="Times New Roman" charset="0"/>
                <a:cs typeface="Times New Roman" charset="0"/>
              </a:rPr>
              <a:t>of plundering the Church</a:t>
            </a:r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11360550" y="8819102"/>
            <a:ext cx="1389239" cy="64477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Banned marriage for the clergy and condemned </a:t>
            </a:r>
            <a:r>
              <a:rPr lang="en-US" sz="1000" b="1" i="1" dirty="0" smtClean="0">
                <a:latin typeface="Times New Roman" charset="0"/>
                <a:ea typeface="Times New Roman" charset="0"/>
                <a:cs typeface="Times New Roman" charset="0"/>
              </a:rPr>
              <a:t>Simony</a:t>
            </a:r>
            <a:endParaRPr lang="en-US" sz="1000" b="1" i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48" name="Straight Connector 47"/>
          <p:cNvCxnSpPr>
            <a:stCxn id="84" idx="0"/>
            <a:endCxn id="71" idx="2"/>
          </p:cNvCxnSpPr>
          <p:nvPr/>
        </p:nvCxnSpPr>
        <p:spPr>
          <a:xfrm flipV="1">
            <a:off x="10744059" y="5933284"/>
            <a:ext cx="142642" cy="1648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2" idx="6"/>
            <a:endCxn id="84" idx="0"/>
          </p:cNvCxnSpPr>
          <p:nvPr/>
        </p:nvCxnSpPr>
        <p:spPr>
          <a:xfrm>
            <a:off x="8929992" y="4815171"/>
            <a:ext cx="1814067" cy="12829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71" idx="0"/>
            <a:endCxn id="77" idx="2"/>
          </p:cNvCxnSpPr>
          <p:nvPr/>
        </p:nvCxnSpPr>
        <p:spPr>
          <a:xfrm flipH="1" flipV="1">
            <a:off x="10415089" y="5293217"/>
            <a:ext cx="471612" cy="3057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71" idx="0"/>
            <a:endCxn id="73" idx="1"/>
          </p:cNvCxnSpPr>
          <p:nvPr/>
        </p:nvCxnSpPr>
        <p:spPr>
          <a:xfrm flipV="1">
            <a:off x="10886701" y="4943734"/>
            <a:ext cx="443723" cy="6552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71" idx="3"/>
            <a:endCxn id="80" idx="1"/>
          </p:cNvCxnSpPr>
          <p:nvPr/>
        </p:nvCxnSpPr>
        <p:spPr>
          <a:xfrm flipV="1">
            <a:off x="11289966" y="5524706"/>
            <a:ext cx="124456" cy="2414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80" idx="3"/>
            <a:endCxn id="83" idx="0"/>
          </p:cNvCxnSpPr>
          <p:nvPr/>
        </p:nvCxnSpPr>
        <p:spPr>
          <a:xfrm flipH="1">
            <a:off x="12193639" y="5524706"/>
            <a:ext cx="27313" cy="2914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83" idx="2"/>
            <a:endCxn id="85" idx="0"/>
          </p:cNvCxnSpPr>
          <p:nvPr/>
        </p:nvCxnSpPr>
        <p:spPr>
          <a:xfrm>
            <a:off x="12193639" y="6328337"/>
            <a:ext cx="0" cy="1242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84" idx="2"/>
            <a:endCxn id="86" idx="0"/>
          </p:cNvCxnSpPr>
          <p:nvPr/>
        </p:nvCxnSpPr>
        <p:spPr>
          <a:xfrm flipH="1">
            <a:off x="10451508" y="6779073"/>
            <a:ext cx="292551" cy="3570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86" idx="2"/>
            <a:endCxn id="87" idx="0"/>
          </p:cNvCxnSpPr>
          <p:nvPr/>
        </p:nvCxnSpPr>
        <p:spPr>
          <a:xfrm>
            <a:off x="10451508" y="7470430"/>
            <a:ext cx="184108" cy="2318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88" idx="2"/>
            <a:endCxn id="89" idx="0"/>
          </p:cNvCxnSpPr>
          <p:nvPr/>
        </p:nvCxnSpPr>
        <p:spPr>
          <a:xfrm flipH="1">
            <a:off x="10388381" y="8236389"/>
            <a:ext cx="1352890" cy="5405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88" idx="2"/>
            <a:endCxn id="90" idx="0"/>
          </p:cNvCxnSpPr>
          <p:nvPr/>
        </p:nvCxnSpPr>
        <p:spPr>
          <a:xfrm>
            <a:off x="11741271" y="8236389"/>
            <a:ext cx="313899" cy="5827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84" idx="2"/>
            <a:endCxn id="88" idx="0"/>
          </p:cNvCxnSpPr>
          <p:nvPr/>
        </p:nvCxnSpPr>
        <p:spPr>
          <a:xfrm>
            <a:off x="10744059" y="6779073"/>
            <a:ext cx="997212" cy="11229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52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70612" y="-6281"/>
            <a:ext cx="9830994" cy="37527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68" dirty="0" smtClean="0">
                <a:latin typeface="Comic Sans MS" charset="0"/>
                <a:ea typeface="Comic Sans MS" charset="0"/>
                <a:cs typeface="Comic Sans MS" charset="0"/>
              </a:rPr>
              <a:t>Monasticism and Language after the Norman Conquest</a:t>
            </a:r>
            <a:endParaRPr lang="en-US" sz="2068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5967" y="9644"/>
            <a:ext cx="2970606" cy="9591556"/>
          </a:xfrm>
          <a:prstGeom prst="rect">
            <a:avLst/>
          </a:prstGeom>
          <a:solidFill>
            <a:srgbClr val="FFB0E2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107"/>
          </a:p>
        </p:txBody>
      </p:sp>
      <p:sp>
        <p:nvSpPr>
          <p:cNvPr id="6" name="TextBox 5"/>
          <p:cNvSpPr txBox="1"/>
          <p:nvPr/>
        </p:nvSpPr>
        <p:spPr>
          <a:xfrm>
            <a:off x="-15964" y="-6283"/>
            <a:ext cx="2986573" cy="96364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92" i="1" u="sng" dirty="0">
                <a:latin typeface="Times New Roman" charset="0"/>
                <a:ea typeface="Times New Roman" charset="0"/>
                <a:cs typeface="Times New Roman" charset="0"/>
              </a:rPr>
              <a:t>Topic Summary</a:t>
            </a:r>
          </a:p>
          <a:p>
            <a:endParaRPr lang="en-US" sz="1292" i="1" u="sng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95420" indent="-295420">
              <a:buAutoNum type="arabicPeriod"/>
            </a:pPr>
            <a:r>
              <a:rPr lang="en-US" sz="1292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sz="1292" smtClean="0">
                <a:latin typeface="Times New Roman" charset="0"/>
                <a:ea typeface="Times New Roman" charset="0"/>
                <a:cs typeface="Times New Roman" charset="0"/>
              </a:rPr>
              <a:t>Normans helped </a:t>
            </a:r>
            <a:r>
              <a:rPr lang="en-US" sz="1292" dirty="0" smtClean="0">
                <a:latin typeface="Times New Roman" charset="0"/>
                <a:ea typeface="Times New Roman" charset="0"/>
                <a:cs typeface="Times New Roman" charset="0"/>
              </a:rPr>
              <a:t>to bring about a revival of monasticism by supporting the Cluniac reform movement and Lanfranc’s reforms.</a:t>
            </a:r>
          </a:p>
          <a:p>
            <a:pPr marL="295420" indent="-295420">
              <a:buAutoNum type="arabicPeriod"/>
            </a:pPr>
            <a:endParaRPr lang="en-US" sz="1292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95420" indent="-295420">
              <a:buAutoNum type="arabicPeriod"/>
            </a:pPr>
            <a:r>
              <a:rPr lang="en-US" sz="1292" dirty="0" smtClean="0">
                <a:latin typeface="Times New Roman" charset="0"/>
                <a:ea typeface="Times New Roman" charset="0"/>
                <a:cs typeface="Times New Roman" charset="0"/>
              </a:rPr>
              <a:t>Many more monasteries were built after the Norman Conquest.</a:t>
            </a:r>
          </a:p>
          <a:p>
            <a:pPr marL="295420" indent="-295420">
              <a:buAutoNum type="arabicPeriod"/>
            </a:pPr>
            <a:endParaRPr lang="en-US" sz="1292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95420" indent="-295420">
              <a:buAutoNum type="arabicPeriod"/>
            </a:pPr>
            <a:r>
              <a:rPr lang="en-US" sz="1292" dirty="0" smtClean="0">
                <a:latin typeface="Times New Roman" charset="0"/>
                <a:ea typeface="Times New Roman" charset="0"/>
                <a:cs typeface="Times New Roman" charset="0"/>
              </a:rPr>
              <a:t>Normans replaced Anglo-Saxons in the most influential roles in monasteries.</a:t>
            </a:r>
          </a:p>
          <a:p>
            <a:pPr marL="295420" indent="-295420">
              <a:buAutoNum type="arabicPeriod"/>
            </a:pPr>
            <a:endParaRPr lang="en-US" sz="1292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95420" indent="-295420">
              <a:buAutoNum type="arabicPeriod"/>
            </a:pPr>
            <a:r>
              <a:rPr lang="en-US" sz="1292" dirty="0" smtClean="0">
                <a:latin typeface="Times New Roman" charset="0"/>
                <a:ea typeface="Times New Roman" charset="0"/>
                <a:cs typeface="Times New Roman" charset="0"/>
              </a:rPr>
              <a:t>Most monks started to follow the Benedictine rule.</a:t>
            </a:r>
          </a:p>
          <a:p>
            <a:pPr marL="295420" indent="-295420">
              <a:buAutoNum type="arabicPeriod"/>
            </a:pPr>
            <a:endParaRPr lang="en-US" sz="1292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95420" indent="-295420">
              <a:buAutoNum type="arabicPeriod"/>
            </a:pPr>
            <a:r>
              <a:rPr lang="en-US" sz="1292" dirty="0" smtClean="0">
                <a:latin typeface="Times New Roman" charset="0"/>
                <a:ea typeface="Times New Roman" charset="0"/>
                <a:cs typeface="Times New Roman" charset="0"/>
              </a:rPr>
              <a:t>Rules were more uniform across the country and more strictly applied due to Lanfranc’s reforms.</a:t>
            </a:r>
          </a:p>
          <a:p>
            <a:pPr marL="295420" indent="-295420">
              <a:buAutoNum type="arabicPeriod"/>
            </a:pPr>
            <a:endParaRPr lang="en-US" sz="1292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95420" indent="-295420">
              <a:buAutoNum type="arabicPeriod"/>
            </a:pPr>
            <a:r>
              <a:rPr lang="en-US" sz="1292" dirty="0" smtClean="0">
                <a:latin typeface="Times New Roman" charset="0"/>
                <a:ea typeface="Times New Roman" charset="0"/>
                <a:cs typeface="Times New Roman" charset="0"/>
              </a:rPr>
              <a:t>Monks lives revolved around church services.</a:t>
            </a:r>
          </a:p>
          <a:p>
            <a:pPr marL="295420" indent="-295420">
              <a:buAutoNum type="arabicPeriod"/>
            </a:pPr>
            <a:endParaRPr lang="en-US" sz="1292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95420" indent="-295420">
              <a:buAutoNum type="arabicPeriod"/>
            </a:pPr>
            <a:r>
              <a:rPr lang="en-US" sz="1292" dirty="0" smtClean="0">
                <a:latin typeface="Times New Roman" charset="0"/>
                <a:ea typeface="Times New Roman" charset="0"/>
                <a:cs typeface="Times New Roman" charset="0"/>
              </a:rPr>
              <a:t>The influence of the practices in the rest of Europe was important, especially with the arrival of Cluniac priories.</a:t>
            </a:r>
          </a:p>
          <a:p>
            <a:pPr marL="295420" indent="-295420">
              <a:buAutoNum type="arabicPeriod"/>
            </a:pPr>
            <a:endParaRPr lang="en-US" sz="1292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95420" indent="-295420">
              <a:buAutoNum type="arabicPeriod"/>
            </a:pPr>
            <a:r>
              <a:rPr lang="en-US" sz="1292" dirty="0" smtClean="0">
                <a:latin typeface="Times New Roman" charset="0"/>
                <a:ea typeface="Times New Roman" charset="0"/>
                <a:cs typeface="Times New Roman" charset="0"/>
              </a:rPr>
              <a:t>Monasteries grew in importance and helped the poor, provided employment, shelter and hospitals. They were also important centres of learning.</a:t>
            </a:r>
          </a:p>
          <a:p>
            <a:pPr marL="295420" indent="-295420">
              <a:buAutoNum type="arabicPeriod"/>
            </a:pPr>
            <a:endParaRPr lang="en-US" sz="1292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95420" indent="-295420">
              <a:buAutoNum type="arabicPeriod"/>
            </a:pPr>
            <a:r>
              <a:rPr lang="en-US" sz="1292" dirty="0" smtClean="0">
                <a:latin typeface="Times New Roman" charset="0"/>
                <a:ea typeface="Times New Roman" charset="0"/>
                <a:cs typeface="Times New Roman" charset="0"/>
              </a:rPr>
              <a:t>Schooling started to improve and the roots of Oxford University come from this time.</a:t>
            </a:r>
          </a:p>
          <a:p>
            <a:pPr marL="295420" indent="-295420">
              <a:buAutoNum type="arabicPeriod"/>
            </a:pPr>
            <a:endParaRPr lang="en-US" sz="1292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95420" indent="-295420">
              <a:buAutoNum type="arabicPeriod"/>
            </a:pPr>
            <a:r>
              <a:rPr lang="en-US" sz="1292" dirty="0" smtClean="0">
                <a:latin typeface="Times New Roman" charset="0"/>
                <a:ea typeface="Times New Roman" charset="0"/>
                <a:cs typeface="Times New Roman" charset="0"/>
              </a:rPr>
              <a:t>Latin became the official language of government, Church and trade.</a:t>
            </a:r>
          </a:p>
          <a:p>
            <a:pPr marL="295420" indent="-295420">
              <a:buAutoNum type="arabicPeriod"/>
            </a:pPr>
            <a:endParaRPr lang="en-US" sz="1292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95420" indent="-295420">
              <a:buAutoNum type="arabicPeriod"/>
            </a:pPr>
            <a:r>
              <a:rPr lang="en-US" sz="1292" dirty="0" smtClean="0">
                <a:latin typeface="Times New Roman" charset="0"/>
                <a:ea typeface="Times New Roman" charset="0"/>
                <a:cs typeface="Times New Roman" charset="0"/>
              </a:rPr>
              <a:t>Anglo-Norman became the spoken language of the elite.</a:t>
            </a:r>
          </a:p>
          <a:p>
            <a:pPr marL="295420" indent="-295420">
              <a:buAutoNum type="arabicPeriod"/>
            </a:pPr>
            <a:endParaRPr lang="en-US" sz="1292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95420" indent="-295420">
              <a:buAutoNum type="arabicPeriod"/>
            </a:pPr>
            <a:r>
              <a:rPr lang="en-US" sz="1292" dirty="0" smtClean="0">
                <a:latin typeface="Times New Roman" charset="0"/>
                <a:ea typeface="Times New Roman" charset="0"/>
                <a:cs typeface="Times New Roman" charset="0"/>
              </a:rPr>
              <a:t>Most people carried on speaking English but very little was written in English.</a:t>
            </a:r>
            <a:endParaRPr lang="en-US" sz="1292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25473" y="442142"/>
          <a:ext cx="9713760" cy="90304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0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74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9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2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Area</a:t>
                      </a:r>
                      <a:endParaRPr lang="en-US" sz="12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Successes</a:t>
                      </a:r>
                      <a:endParaRPr lang="en-US" sz="12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Failures</a:t>
                      </a:r>
                      <a:endParaRPr lang="en-US" sz="12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Revival</a:t>
                      </a:r>
                      <a:r>
                        <a:rPr lang="en-US" sz="12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of monasticism</a:t>
                      </a:r>
                      <a:endParaRPr lang="en-US" sz="12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Between 1066-1135,</a:t>
                      </a: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the number of monks and nuns increased from 1,000 </a:t>
                      </a:r>
                      <a:r>
                        <a:rPr lang="mr-IN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–</a:t>
                      </a: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4,000.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The number of religious houses grew from 60 -250.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By 1135, 10 Cathedrals in England has a monastery attached to them.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New Monastic Orders were created </a:t>
                      </a:r>
                      <a:r>
                        <a:rPr lang="mr-IN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–</a:t>
                      </a: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Cluniac order.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William built Battle Abbey to pay penance for the deaths he caused during his conquest of England.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By 1135 there were 24 Cluniac monasteries in England.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Lanfranc created a new hierarchy of a monastery/nunnery </a:t>
                      </a:r>
                      <a:r>
                        <a:rPr lang="mr-IN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–</a:t>
                      </a: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each section was answerable to the one above.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endParaRPr lang="en-US" sz="11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Monasteries</a:t>
                      </a: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needed a patron to give the money and land needed to be built. This led to a secular influence over many monasteries. 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endParaRPr lang="en-US" sz="11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Changes to monastic life</a:t>
                      </a:r>
                      <a:endParaRPr lang="en-US" sz="12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Benedictine</a:t>
                      </a: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and Cluniac monks’ daily routine was focused around prayer.  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The strict rules were first used at Cluny Abbey </a:t>
                      </a:r>
                      <a:r>
                        <a:rPr lang="mr-IN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–</a:t>
                      </a: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this was recognised by the Pope as a way to revive monasticism.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All Cluniac monasteries answered to the Abbot of Cluny which made the monasteries more efficient.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Strict structure of domestic life </a:t>
                      </a:r>
                      <a:r>
                        <a:rPr lang="mr-IN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–</a:t>
                      </a: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as a result monks were seen to be more </a:t>
                      </a:r>
                      <a:r>
                        <a:rPr lang="en-US" sz="1100" b="1" i="1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pious</a:t>
                      </a:r>
                      <a:r>
                        <a:rPr lang="en-US" sz="1100" b="0" i="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and the Church more respected as a whole.</a:t>
                      </a:r>
                      <a:endParaRPr lang="en-US" sz="1100" b="1" i="1" baseline="0" dirty="0" smtClean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All monks were encouraged to be self-sufficient which reflects one of the vows they had to make. 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The </a:t>
                      </a:r>
                      <a:r>
                        <a:rPr lang="en-US" sz="1100" b="1" i="1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Liturgy</a:t>
                      </a:r>
                      <a:r>
                        <a:rPr lang="en-US" sz="1100" b="0" i="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was changed to make it more like the services in Europe.</a:t>
                      </a:r>
                      <a:endParaRPr lang="en-US" sz="1100" b="1" i="1" baseline="0" dirty="0" smtClean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Lanfranc’s reforms made the monasteries more like those in the rest of Europe and introduced uniform practice.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Had a variety of other roles </a:t>
                      </a:r>
                      <a:r>
                        <a:rPr lang="mr-IN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–</a:t>
                      </a: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farming, infirmaries (hospitals), looked after the poor (almonry) by giving them food and drink.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Cluny</a:t>
                      </a: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Abbey became very wealthy </a:t>
                      </a:r>
                      <a:r>
                        <a:rPr lang="mr-IN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–</a:t>
                      </a: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this led to people criticising the order.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Some of Lanfranc’s reforms caused protests. Thurstan, the abbot of Glastonbury, tried to introduce a new chant. The monks refused and Thurstan sent in knights to enforce the change. This led to 3 deaths and 18 monks were injured. 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Some monasteries grew rich from farming.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Fountains Abbey and Rievaulx became wealthy due to farming sheep and selling the wool.</a:t>
                      </a:r>
                      <a:endParaRPr lang="en-US" sz="11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Improvements to</a:t>
                      </a:r>
                      <a:r>
                        <a:rPr lang="en-US" sz="12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education</a:t>
                      </a:r>
                      <a:endParaRPr lang="en-US" sz="12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Built up</a:t>
                      </a: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libraries of ancient manuscripts.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Monks created illuminated manuscripts </a:t>
                      </a:r>
                      <a:r>
                        <a:rPr lang="mr-IN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–</a:t>
                      </a: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books would be beautifully illustrated.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Monks wrote the History of their time.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Education was focused on training pupils to become monks or priests.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The Normans laid the foundations of university education </a:t>
                      </a:r>
                      <a:r>
                        <a:rPr lang="mr-IN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–</a:t>
                      </a: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teaching started at Oxford University at 1096.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endParaRPr lang="en-US" sz="11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Education had to be paid for so it was out of reach of the peasants.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Attacked</a:t>
                      </a: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William Rufus  in ‘History’ due to his bad relationship with the Church.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Girls were excluded from education.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Was not until 1382 that schools became independent of the Church.</a:t>
                      </a:r>
                      <a:endParaRPr lang="en-US" sz="11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0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Changes to the language</a:t>
                      </a:r>
                      <a:endParaRPr lang="en-US" sz="12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Latin</a:t>
                      </a: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became the most important language </a:t>
                      </a:r>
                      <a:r>
                        <a:rPr lang="mr-IN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–</a:t>
                      </a: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government, Church and used by merchants across Europe.</a:t>
                      </a:r>
                    </a:p>
                    <a:p>
                      <a:pPr marL="171450" marR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English was no</a:t>
                      </a: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longer the language of government and became obsolete in written works.</a:t>
                      </a:r>
                    </a:p>
                    <a:p>
                      <a:pPr marL="171450" marR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Most people spoke either Norman-French or English in everyday life.</a:t>
                      </a:r>
                    </a:p>
                    <a:p>
                      <a:pPr marL="171450" marR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Norman-French became the language  used in law courts, schools and university.</a:t>
                      </a:r>
                    </a:p>
                    <a:p>
                      <a:pPr marL="171450" marR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French gradually became the favoured language for teaching as Anglo-Saxon teachers were replaced by Normans.</a:t>
                      </a:r>
                      <a:endParaRPr lang="en-US" sz="1100" dirty="0" smtClean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endParaRPr lang="en-US" sz="1100" baseline="0" dirty="0" smtClean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endParaRPr lang="en-US" sz="11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807A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William I struggled to learn English and therefore</a:t>
                      </a: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ordered all documents to be translated into Latin.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en-US" sz="11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Peasants still spoke English and they were the majority of the population.</a:t>
                      </a:r>
                      <a:endParaRPr lang="en-US" sz="11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2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562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1417</Words>
  <Application>Microsoft Office PowerPoint</Application>
  <PresentationFormat>A3 Paper (297x420 mm)</PresentationFormat>
  <Paragraphs>152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Times New Roman</vt:lpstr>
      <vt:lpstr>Verdana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Nolan</dc:creator>
  <cp:lastModifiedBy>Mr Edwards</cp:lastModifiedBy>
  <cp:revision>3</cp:revision>
  <dcterms:created xsi:type="dcterms:W3CDTF">2017-10-24T19:23:16Z</dcterms:created>
  <dcterms:modified xsi:type="dcterms:W3CDTF">2017-11-30T15:23:45Z</dcterms:modified>
</cp:coreProperties>
</file>