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7" r:id="rId2"/>
    <p:sldId id="258" r:id="rId3"/>
    <p:sldId id="259" r:id="rId4"/>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43"/>
  </p:normalViewPr>
  <p:slideViewPr>
    <p:cSldViewPr snapToGrid="0" snapToObjects="1">
      <p:cViewPr varScale="1">
        <p:scale>
          <a:sx n="53" d="100"/>
          <a:sy n="53" d="100"/>
        </p:scale>
        <p:origin x="12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19F12-10E4-DB45-9902-A5ADFD838FB9}" type="datetimeFigureOut">
              <a:rPr lang="en-US" smtClean="0"/>
              <a:t>11/30/2017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909C72-1BF8-D842-87D2-0E132BA62DF7}" type="slidenum">
              <a:rPr lang="en-US" smtClean="0"/>
              <a:t>‹#›</a:t>
            </a:fld>
            <a:endParaRPr lang="en-US"/>
          </a:p>
        </p:txBody>
      </p:sp>
    </p:spTree>
    <p:extLst>
      <p:ext uri="{BB962C8B-B14F-4D97-AF65-F5344CB8AC3E}">
        <p14:creationId xmlns:p14="http://schemas.microsoft.com/office/powerpoint/2010/main" val="1269284899"/>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Section 1.2</a:t>
            </a:r>
            <a:endParaRPr lang="en-US" dirty="0"/>
          </a:p>
        </p:txBody>
      </p:sp>
      <p:sp>
        <p:nvSpPr>
          <p:cNvPr id="4" name="Slide Number Placeholder 3"/>
          <p:cNvSpPr>
            <a:spLocks noGrp="1"/>
          </p:cNvSpPr>
          <p:nvPr>
            <p:ph type="sldNum" sz="quarter" idx="10"/>
          </p:nvPr>
        </p:nvSpPr>
        <p:spPr/>
        <p:txBody>
          <a:bodyPr/>
          <a:lstStyle/>
          <a:p>
            <a:fld id="{11D76EFE-3E15-504D-93C9-A26CF4381627}" type="slidenum">
              <a:rPr lang="en-US" smtClean="0"/>
              <a:t>1</a:t>
            </a:fld>
            <a:endParaRPr lang="en-US"/>
          </a:p>
        </p:txBody>
      </p:sp>
    </p:spTree>
    <p:extLst>
      <p:ext uri="{BB962C8B-B14F-4D97-AF65-F5344CB8AC3E}">
        <p14:creationId xmlns:p14="http://schemas.microsoft.com/office/powerpoint/2010/main" val="1916231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Section 1.2</a:t>
            </a:r>
            <a:endParaRPr lang="en-US" dirty="0"/>
          </a:p>
        </p:txBody>
      </p:sp>
      <p:sp>
        <p:nvSpPr>
          <p:cNvPr id="4" name="Slide Number Placeholder 3"/>
          <p:cNvSpPr>
            <a:spLocks noGrp="1"/>
          </p:cNvSpPr>
          <p:nvPr>
            <p:ph type="sldNum" sz="quarter" idx="10"/>
          </p:nvPr>
        </p:nvSpPr>
        <p:spPr/>
        <p:txBody>
          <a:bodyPr/>
          <a:lstStyle/>
          <a:p>
            <a:fld id="{11D76EFE-3E15-504D-93C9-A26CF4381627}" type="slidenum">
              <a:rPr lang="en-US" smtClean="0"/>
              <a:t>2</a:t>
            </a:fld>
            <a:endParaRPr lang="en-US"/>
          </a:p>
        </p:txBody>
      </p:sp>
    </p:spTree>
    <p:extLst>
      <p:ext uri="{BB962C8B-B14F-4D97-AF65-F5344CB8AC3E}">
        <p14:creationId xmlns:p14="http://schemas.microsoft.com/office/powerpoint/2010/main" val="142131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Section 1.3</a:t>
            </a:r>
            <a:endParaRPr lang="en-US" dirty="0"/>
          </a:p>
        </p:txBody>
      </p:sp>
      <p:sp>
        <p:nvSpPr>
          <p:cNvPr id="4" name="Slide Number Placeholder 3"/>
          <p:cNvSpPr>
            <a:spLocks noGrp="1"/>
          </p:cNvSpPr>
          <p:nvPr>
            <p:ph type="sldNum" sz="quarter" idx="10"/>
          </p:nvPr>
        </p:nvSpPr>
        <p:spPr/>
        <p:txBody>
          <a:bodyPr/>
          <a:lstStyle/>
          <a:p>
            <a:fld id="{11D76EFE-3E15-504D-93C9-A26CF4381627}" type="slidenum">
              <a:rPr lang="en-US" smtClean="0"/>
              <a:t>3</a:t>
            </a:fld>
            <a:endParaRPr lang="en-US"/>
          </a:p>
        </p:txBody>
      </p:sp>
    </p:spTree>
    <p:extLst>
      <p:ext uri="{BB962C8B-B14F-4D97-AF65-F5344CB8AC3E}">
        <p14:creationId xmlns:p14="http://schemas.microsoft.com/office/powerpoint/2010/main" val="277485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A606B3-CE50-AA41-80E8-A6831162D2AC}"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A606B3-CE50-AA41-80E8-A6831162D2AC}"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606B3-CE50-AA41-80E8-A6831162D2AC}"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2A606B3-CE50-AA41-80E8-A6831162D2AC}" type="datetimeFigureOut">
              <a:rPr lang="en-US" smtClean="0"/>
              <a:t>11/30/2017</a:t>
            </a:fld>
            <a:endParaRPr 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8AAF76D-9979-1E45-AA34-0C0E3E668355}" type="slidenum">
              <a:rPr lang="en-US" smtClean="0"/>
              <a:t>‹#›</a:t>
            </a:fld>
            <a:endParaRPr lang="en-US"/>
          </a:p>
        </p:txBody>
      </p:sp>
    </p:spTree>
    <p:extLst>
      <p:ext uri="{BB962C8B-B14F-4D97-AF65-F5344CB8AC3E}">
        <p14:creationId xmlns:p14="http://schemas.microsoft.com/office/powerpoint/2010/main" val="1963173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008152" y="369278"/>
            <a:ext cx="8793448" cy="3225684"/>
          </a:xfrm>
          <a:prstGeom prst="rect">
            <a:avLst/>
          </a:prstGeom>
          <a:solidFill>
            <a:srgbClr val="35ECFF"/>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dirty="0">
              <a:latin typeface="Comic Sans MS" charset="0"/>
              <a:ea typeface="Comic Sans MS" charset="0"/>
              <a:cs typeface="Comic Sans MS" charset="0"/>
            </a:endParaRPr>
          </a:p>
        </p:txBody>
      </p:sp>
      <p:sp>
        <p:nvSpPr>
          <p:cNvPr id="4" name="Rectangle 3"/>
          <p:cNvSpPr/>
          <p:nvPr/>
        </p:nvSpPr>
        <p:spPr>
          <a:xfrm>
            <a:off x="4008152" y="369277"/>
            <a:ext cx="5046119" cy="86231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3108" dirty="0">
                <a:latin typeface="Comic Sans MS" charset="0"/>
                <a:ea typeface="Comic Sans MS" charset="0"/>
                <a:cs typeface="Comic Sans MS" charset="0"/>
              </a:rPr>
              <a:t>The Succession Crisis of 1066</a:t>
            </a:r>
          </a:p>
        </p:txBody>
      </p:sp>
      <p:sp>
        <p:nvSpPr>
          <p:cNvPr id="5" name="Rectangle 4"/>
          <p:cNvSpPr/>
          <p:nvPr/>
        </p:nvSpPr>
        <p:spPr>
          <a:xfrm>
            <a:off x="1" y="369277"/>
            <a:ext cx="4008152" cy="5170646"/>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6" name="TextBox 5"/>
          <p:cNvSpPr txBox="1"/>
          <p:nvPr/>
        </p:nvSpPr>
        <p:spPr>
          <a:xfrm>
            <a:off x="-15968" y="369276"/>
            <a:ext cx="4008152" cy="5145511"/>
          </a:xfrm>
          <a:prstGeom prst="rect">
            <a:avLst/>
          </a:prstGeom>
          <a:noFill/>
        </p:spPr>
        <p:txBody>
          <a:bodyPr wrap="square" rtlCol="0">
            <a:spAutoFit/>
          </a:bodyPr>
          <a:lstStyle/>
          <a:p>
            <a:pPr algn="ctr"/>
            <a:r>
              <a:rPr lang="en-US" sz="1551" i="1" u="sng" dirty="0">
                <a:latin typeface="Times New Roman" charset="0"/>
                <a:ea typeface="Times New Roman" charset="0"/>
                <a:cs typeface="Times New Roman" charset="0"/>
              </a:rPr>
              <a:t>Topic Summary</a:t>
            </a:r>
          </a:p>
          <a:p>
            <a:endParaRPr lang="en-US" sz="1422" i="1" u="sng" dirty="0">
              <a:latin typeface="Times New Roman" charset="0"/>
              <a:ea typeface="Times New Roman" charset="0"/>
              <a:cs typeface="Times New Roman" charset="0"/>
            </a:endParaRPr>
          </a:p>
          <a:p>
            <a:pPr marL="295420" indent="-295420">
              <a:buFont typeface="+mj-lt"/>
              <a:buAutoNum type="arabicPeriod"/>
            </a:pPr>
            <a:r>
              <a:rPr lang="en-US" sz="1422" i="1" dirty="0">
                <a:latin typeface="Times New Roman" charset="0"/>
                <a:ea typeface="Times New Roman" charset="0"/>
                <a:cs typeface="Times New Roman" charset="0"/>
              </a:rPr>
              <a:t>England had a troubled History in the 50 years leading up to the succession crisis of 1066.</a:t>
            </a:r>
          </a:p>
          <a:p>
            <a:pPr marL="295420" indent="-295420">
              <a:buFont typeface="+mj-lt"/>
              <a:buAutoNum type="arabicPeriod"/>
            </a:pPr>
            <a:endParaRPr lang="en-US" sz="1422" i="1" dirty="0">
              <a:latin typeface="Times New Roman" charset="0"/>
              <a:ea typeface="Times New Roman" charset="0"/>
              <a:cs typeface="Times New Roman" charset="0"/>
            </a:endParaRPr>
          </a:p>
          <a:p>
            <a:pPr marL="295420" indent="-295420">
              <a:buFont typeface="+mj-lt"/>
              <a:buAutoNum type="arabicPeriod"/>
            </a:pPr>
            <a:r>
              <a:rPr lang="en-US" sz="1422" i="1" dirty="0">
                <a:latin typeface="Times New Roman" charset="0"/>
                <a:ea typeface="Times New Roman" charset="0"/>
                <a:cs typeface="Times New Roman" charset="0"/>
              </a:rPr>
              <a:t>There were no clear rules in place for succession to the English throne.</a:t>
            </a:r>
          </a:p>
          <a:p>
            <a:pPr marL="295420" indent="-295420">
              <a:buFont typeface="+mj-lt"/>
              <a:buAutoNum type="arabicPeriod"/>
            </a:pPr>
            <a:endParaRPr lang="en-US" sz="1422" i="1" dirty="0">
              <a:latin typeface="Times New Roman" charset="0"/>
              <a:ea typeface="Times New Roman" charset="0"/>
              <a:cs typeface="Times New Roman" charset="0"/>
            </a:endParaRPr>
          </a:p>
          <a:p>
            <a:pPr marL="295420" indent="-295420">
              <a:buFont typeface="+mj-lt"/>
              <a:buAutoNum type="arabicPeriod"/>
            </a:pPr>
            <a:r>
              <a:rPr lang="en-US" sz="1422" i="1" dirty="0">
                <a:latin typeface="Times New Roman" charset="0"/>
                <a:ea typeface="Times New Roman" charset="0"/>
                <a:cs typeface="Times New Roman" charset="0"/>
              </a:rPr>
              <a:t>Edward the Confessor had been a weak ruler. He increased Norman influence at court and allowed the </a:t>
            </a:r>
            <a:r>
              <a:rPr lang="en-US" sz="1422" i="1" dirty="0" err="1">
                <a:latin typeface="Times New Roman" charset="0"/>
                <a:ea typeface="Times New Roman" charset="0"/>
                <a:cs typeface="Times New Roman" charset="0"/>
              </a:rPr>
              <a:t>Godwins</a:t>
            </a:r>
            <a:r>
              <a:rPr lang="en-US" sz="1422" i="1" dirty="0">
                <a:latin typeface="Times New Roman" charset="0"/>
                <a:ea typeface="Times New Roman" charset="0"/>
                <a:cs typeface="Times New Roman" charset="0"/>
              </a:rPr>
              <a:t> to increase their power.</a:t>
            </a:r>
          </a:p>
          <a:p>
            <a:pPr marL="295420" indent="-295420">
              <a:buFont typeface="+mj-lt"/>
              <a:buAutoNum type="arabicPeriod"/>
            </a:pPr>
            <a:endParaRPr lang="en-US" sz="1422" i="1" dirty="0">
              <a:latin typeface="Times New Roman" charset="0"/>
              <a:ea typeface="Times New Roman" charset="0"/>
              <a:cs typeface="Times New Roman" charset="0"/>
            </a:endParaRPr>
          </a:p>
          <a:p>
            <a:pPr marL="295420" indent="-295420">
              <a:buFont typeface="+mj-lt"/>
              <a:buAutoNum type="arabicPeriod"/>
            </a:pPr>
            <a:r>
              <a:rPr lang="en-US" sz="1422" i="1" dirty="0">
                <a:latin typeface="Times New Roman" charset="0"/>
                <a:ea typeface="Times New Roman" charset="0"/>
                <a:cs typeface="Times New Roman" charset="0"/>
              </a:rPr>
              <a:t>Of the four claimants to the throne in 1066 Harold had the strongest position </a:t>
            </a:r>
            <a:r>
              <a:rPr lang="mr-IN" sz="1422" i="1" dirty="0">
                <a:latin typeface="Times New Roman" charset="0"/>
                <a:ea typeface="Times New Roman" charset="0"/>
                <a:cs typeface="Times New Roman" charset="0"/>
              </a:rPr>
              <a:t>–</a:t>
            </a:r>
            <a:r>
              <a:rPr lang="en-US" sz="1422" i="1" dirty="0">
                <a:latin typeface="Times New Roman" charset="0"/>
                <a:ea typeface="Times New Roman" charset="0"/>
                <a:cs typeface="Times New Roman" charset="0"/>
              </a:rPr>
              <a:t> being already virtually in charge of England. However, he faced competition from others who thought they had the right to be king </a:t>
            </a:r>
            <a:r>
              <a:rPr lang="mr-IN" sz="1422" i="1" dirty="0">
                <a:latin typeface="Times New Roman" charset="0"/>
                <a:ea typeface="Times New Roman" charset="0"/>
                <a:cs typeface="Times New Roman" charset="0"/>
              </a:rPr>
              <a:t>–</a:t>
            </a:r>
            <a:r>
              <a:rPr lang="en-US" sz="1422" i="1" dirty="0">
                <a:latin typeface="Times New Roman" charset="0"/>
                <a:ea typeface="Times New Roman" charset="0"/>
                <a:cs typeface="Times New Roman" charset="0"/>
              </a:rPr>
              <a:t> in particular William, Duke of Normandy.</a:t>
            </a:r>
          </a:p>
          <a:p>
            <a:pPr marL="295420" indent="-295420">
              <a:buFont typeface="+mj-lt"/>
              <a:buAutoNum type="arabicPeriod"/>
            </a:pPr>
            <a:endParaRPr lang="en-US" sz="1422" i="1" dirty="0">
              <a:latin typeface="Times New Roman" charset="0"/>
              <a:ea typeface="Times New Roman" charset="0"/>
              <a:cs typeface="Times New Roman" charset="0"/>
            </a:endParaRPr>
          </a:p>
          <a:p>
            <a:pPr marL="295420" indent="-295420">
              <a:buFont typeface="+mj-lt"/>
              <a:buAutoNum type="arabicPeriod"/>
            </a:pPr>
            <a:r>
              <a:rPr lang="en-US" sz="1422" i="1" dirty="0">
                <a:latin typeface="Times New Roman" charset="0"/>
                <a:ea typeface="Times New Roman" charset="0"/>
                <a:cs typeface="Times New Roman" charset="0"/>
              </a:rPr>
              <a:t>Harold was hurriedly crowned just one day after Edward’s death. The haste reflected how insecure he felt. He knew he would face challenges from other claimants.</a:t>
            </a:r>
          </a:p>
        </p:txBody>
      </p:sp>
      <p:sp>
        <p:nvSpPr>
          <p:cNvPr id="7" name="Rectangle 6"/>
          <p:cNvSpPr/>
          <p:nvPr/>
        </p:nvSpPr>
        <p:spPr>
          <a:xfrm>
            <a:off x="0" y="5539924"/>
            <a:ext cx="4008152" cy="3692000"/>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8" name="TextBox 7"/>
          <p:cNvSpPr txBox="1"/>
          <p:nvPr/>
        </p:nvSpPr>
        <p:spPr>
          <a:xfrm>
            <a:off x="0" y="5539923"/>
            <a:ext cx="4008152" cy="3433504"/>
          </a:xfrm>
          <a:prstGeom prst="rect">
            <a:avLst/>
          </a:prstGeom>
          <a:noFill/>
        </p:spPr>
        <p:txBody>
          <a:bodyPr wrap="square" rtlCol="0">
            <a:spAutoFit/>
          </a:bodyPr>
          <a:lstStyle/>
          <a:p>
            <a:pPr algn="ctr"/>
            <a:r>
              <a:rPr lang="en-US" sz="1551" i="1" u="sng" dirty="0">
                <a:latin typeface="Times New Roman" charset="0"/>
                <a:ea typeface="Times New Roman" charset="0"/>
                <a:cs typeface="Times New Roman" charset="0"/>
              </a:rPr>
              <a:t>How to name a successor</a:t>
            </a:r>
          </a:p>
          <a:p>
            <a:pPr algn="ctr"/>
            <a:endParaRPr lang="en-US" sz="1551" i="1" u="sng" dirty="0">
              <a:latin typeface="Times New Roman" charset="0"/>
              <a:ea typeface="Times New Roman" charset="0"/>
              <a:cs typeface="Times New Roman" charset="0"/>
            </a:endParaRPr>
          </a:p>
          <a:p>
            <a:r>
              <a:rPr lang="en-US" sz="1551" i="1" u="sng" dirty="0">
                <a:latin typeface="Times New Roman" charset="0"/>
                <a:ea typeface="Times New Roman" charset="0"/>
                <a:cs typeface="Times New Roman" charset="0"/>
              </a:rPr>
              <a:t>English Custom:</a:t>
            </a:r>
          </a:p>
          <a:p>
            <a:endParaRPr lang="en-US" sz="1551" i="1" u="sng" dirty="0">
              <a:latin typeface="Times New Roman" charset="0"/>
              <a:ea typeface="Times New Roman" charset="0"/>
              <a:cs typeface="Times New Roman" charset="0"/>
            </a:endParaRPr>
          </a:p>
          <a:p>
            <a:pPr marL="221565" indent="-221565">
              <a:buFont typeface="Arial" charset="0"/>
              <a:buChar char="•"/>
            </a:pPr>
            <a:r>
              <a:rPr lang="en-US" sz="1551" dirty="0">
                <a:latin typeface="Times New Roman" charset="0"/>
                <a:ea typeface="Times New Roman" charset="0"/>
                <a:cs typeface="Times New Roman" charset="0"/>
              </a:rPr>
              <a:t>The dying King’s ’last words’ was more important than any promise made before that moment.</a:t>
            </a:r>
          </a:p>
          <a:p>
            <a:pPr marL="221565" indent="-221565">
              <a:buFont typeface="Arial" charset="0"/>
              <a:buChar char="•"/>
            </a:pPr>
            <a:endParaRPr lang="en-US" sz="1551" dirty="0">
              <a:latin typeface="Times New Roman" charset="0"/>
              <a:ea typeface="Times New Roman" charset="0"/>
              <a:cs typeface="Times New Roman" charset="0"/>
            </a:endParaRPr>
          </a:p>
          <a:p>
            <a:pPr marL="221565" indent="-221565">
              <a:buFont typeface="Arial" charset="0"/>
              <a:buChar char="•"/>
            </a:pPr>
            <a:endParaRPr lang="en-US" sz="1551" dirty="0">
              <a:latin typeface="Times New Roman" charset="0"/>
              <a:ea typeface="Times New Roman" charset="0"/>
              <a:cs typeface="Times New Roman" charset="0"/>
            </a:endParaRPr>
          </a:p>
          <a:p>
            <a:r>
              <a:rPr lang="en-US" sz="1551" i="1" u="sng" dirty="0">
                <a:latin typeface="Times New Roman" charset="0"/>
                <a:ea typeface="Times New Roman" charset="0"/>
                <a:cs typeface="Times New Roman" charset="0"/>
              </a:rPr>
              <a:t>Norman Custom</a:t>
            </a:r>
            <a:endParaRPr lang="en-US" sz="1551" dirty="0">
              <a:latin typeface="Times New Roman" charset="0"/>
              <a:ea typeface="Times New Roman" charset="0"/>
              <a:cs typeface="Times New Roman" charset="0"/>
            </a:endParaRPr>
          </a:p>
          <a:p>
            <a:endParaRPr lang="en-US" sz="1551" i="1" u="sng" dirty="0">
              <a:latin typeface="Times New Roman" charset="0"/>
              <a:ea typeface="Times New Roman" charset="0"/>
              <a:cs typeface="Times New Roman" charset="0"/>
            </a:endParaRPr>
          </a:p>
          <a:p>
            <a:pPr marL="221565" indent="-221565">
              <a:buFont typeface="Arial" charset="0"/>
              <a:buChar char="•"/>
            </a:pPr>
            <a:r>
              <a:rPr lang="en-US" sz="1551" dirty="0">
                <a:latin typeface="Times New Roman" charset="0"/>
                <a:ea typeface="Times New Roman" charset="0"/>
                <a:cs typeface="Times New Roman" charset="0"/>
              </a:rPr>
              <a:t>Earlier promises of the throne were seen as final and could not be undone, even on the king’s deathbed.</a:t>
            </a:r>
          </a:p>
        </p:txBody>
      </p:sp>
      <p:sp>
        <p:nvSpPr>
          <p:cNvPr id="10" name="Rectangle 9"/>
          <p:cNvSpPr/>
          <p:nvPr/>
        </p:nvSpPr>
        <p:spPr>
          <a:xfrm>
            <a:off x="4008152" y="3594962"/>
            <a:ext cx="8793448" cy="5636962"/>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dirty="0">
              <a:latin typeface="Comic Sans MS" charset="0"/>
              <a:ea typeface="Comic Sans MS" charset="0"/>
              <a:cs typeface="Comic Sans MS" charset="0"/>
            </a:endParaRPr>
          </a:p>
        </p:txBody>
      </p:sp>
      <p:cxnSp>
        <p:nvCxnSpPr>
          <p:cNvPr id="12" name="Straight Connector 11"/>
          <p:cNvCxnSpPr>
            <a:stCxn id="9" idx="2"/>
          </p:cNvCxnSpPr>
          <p:nvPr/>
        </p:nvCxnSpPr>
        <p:spPr>
          <a:xfrm>
            <a:off x="8404876" y="3594962"/>
            <a:ext cx="42583" cy="563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008152" y="6381508"/>
            <a:ext cx="87934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008152" y="3994179"/>
            <a:ext cx="87934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924400" y="3594962"/>
            <a:ext cx="4535120" cy="399218"/>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81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lang="en-US" sz="1551" dirty="0">
                <a:latin typeface="Comic Sans MS" charset="0"/>
                <a:ea typeface="Comic Sans MS" charset="0"/>
                <a:cs typeface="Comic Sans MS" charset="0"/>
              </a:rPr>
              <a:t>The claimants to the throne in 1066</a:t>
            </a:r>
          </a:p>
        </p:txBody>
      </p:sp>
      <p:graphicFrame>
        <p:nvGraphicFramePr>
          <p:cNvPr id="18" name="Table 17"/>
          <p:cNvGraphicFramePr>
            <a:graphicFrameLocks noGrp="1"/>
          </p:cNvGraphicFramePr>
          <p:nvPr>
            <p:extLst/>
          </p:nvPr>
        </p:nvGraphicFramePr>
        <p:xfrm>
          <a:off x="4008151" y="3994179"/>
          <a:ext cx="4396726" cy="2419261"/>
        </p:xfrm>
        <a:graphic>
          <a:graphicData uri="http://schemas.openxmlformats.org/drawingml/2006/table">
            <a:tbl>
              <a:tblPr firstRow="1" bandRow="1">
                <a:tableStyleId>{2D5ABB26-0587-4C30-8999-92F81FD0307C}</a:tableStyleId>
              </a:tblPr>
              <a:tblGrid>
                <a:gridCol w="2198363">
                  <a:extLst>
                    <a:ext uri="{9D8B030D-6E8A-4147-A177-3AD203B41FA5}">
                      <a16:colId xmlns:a16="http://schemas.microsoft.com/office/drawing/2014/main" val="20000"/>
                    </a:ext>
                  </a:extLst>
                </a:gridCol>
                <a:gridCol w="2198363">
                  <a:extLst>
                    <a:ext uri="{9D8B030D-6E8A-4147-A177-3AD203B41FA5}">
                      <a16:colId xmlns:a16="http://schemas.microsoft.com/office/drawing/2014/main" val="20001"/>
                    </a:ext>
                  </a:extLst>
                </a:gridCol>
              </a:tblGrid>
              <a:tr h="387995">
                <a:tc gridSpan="2">
                  <a:txBody>
                    <a:bodyPr/>
                    <a:lstStyle/>
                    <a:p>
                      <a:pPr algn="ctr"/>
                      <a:r>
                        <a:rPr lang="en-US" sz="1400" b="1" i="1" dirty="0" smtClean="0">
                          <a:latin typeface="Times New Roman" charset="0"/>
                          <a:ea typeface="Times New Roman" charset="0"/>
                          <a:cs typeface="Times New Roman" charset="0"/>
                        </a:rPr>
                        <a:t>Edgar Aetheling</a:t>
                      </a:r>
                      <a:endParaRPr lang="en-US" sz="1400" b="1" i="1"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87995">
                <a:tc>
                  <a:txBody>
                    <a:bodyPr/>
                    <a:lstStyle/>
                    <a:p>
                      <a:pPr algn="ctr"/>
                      <a:r>
                        <a:rPr lang="en-US" sz="1400" dirty="0" smtClean="0">
                          <a:latin typeface="Times New Roman" charset="0"/>
                          <a:ea typeface="Times New Roman" charset="0"/>
                          <a:cs typeface="Times New Roman" charset="0"/>
                        </a:rPr>
                        <a:t>Strengths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400" dirty="0" smtClean="0">
                          <a:latin typeface="Times New Roman" charset="0"/>
                          <a:ea typeface="Times New Roman" charset="0"/>
                          <a:cs typeface="Times New Roman" charset="0"/>
                        </a:rPr>
                        <a:t>Weaknesses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1643271">
                <a:tc>
                  <a:txBody>
                    <a:bodyPr/>
                    <a:lstStyle/>
                    <a:p>
                      <a:pPr marL="171450" indent="-171450">
                        <a:buFont typeface="Arial" charset="0"/>
                        <a:buChar char="•"/>
                      </a:pPr>
                      <a:r>
                        <a:rPr lang="en-US" sz="1400" dirty="0" smtClean="0">
                          <a:latin typeface="Times New Roman" charset="0"/>
                          <a:ea typeface="Times New Roman" charset="0"/>
                          <a:cs typeface="Times New Roman" charset="0"/>
                        </a:rPr>
                        <a:t>Edward’s nearest blood</a:t>
                      </a:r>
                      <a:r>
                        <a:rPr lang="en-US" sz="1400" baseline="0" dirty="0" smtClean="0">
                          <a:latin typeface="Times New Roman" charset="0"/>
                          <a:ea typeface="Times New Roman" charset="0"/>
                          <a:cs typeface="Times New Roman" charset="0"/>
                        </a:rPr>
                        <a:t> relative</a:t>
                      </a:r>
                    </a:p>
                    <a:p>
                      <a:pPr marL="171450" indent="-171450">
                        <a:buFont typeface="Arial" charset="0"/>
                        <a:buChar char="•"/>
                      </a:pPr>
                      <a:r>
                        <a:rPr lang="en-US" sz="1400" baseline="0" dirty="0" smtClean="0">
                          <a:latin typeface="Times New Roman" charset="0"/>
                          <a:ea typeface="Times New Roman" charset="0"/>
                          <a:cs typeface="Times New Roman" charset="0"/>
                        </a:rPr>
                        <a:t>His grandfather was named successor in 1056 but died in 1057</a:t>
                      </a:r>
                    </a:p>
                    <a:p>
                      <a:pPr marL="171450" indent="-171450">
                        <a:buFont typeface="Arial" charset="0"/>
                        <a:buChar char="•"/>
                      </a:pP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indent="-171450">
                        <a:buFont typeface="Arial" charset="0"/>
                        <a:buChar char="•"/>
                      </a:pPr>
                      <a:r>
                        <a:rPr lang="en-US" sz="1400" smtClean="0">
                          <a:latin typeface="Times New Roman" charset="0"/>
                          <a:ea typeface="Times New Roman" charset="0"/>
                          <a:cs typeface="Times New Roman" charset="0"/>
                        </a:rPr>
                        <a:t>He was only 14 years old in 1066</a:t>
                      </a:r>
                    </a:p>
                    <a:p>
                      <a:pPr marL="171450" indent="-171450">
                        <a:buFont typeface="Arial" charset="0"/>
                        <a:buChar char="•"/>
                      </a:pPr>
                      <a:r>
                        <a:rPr lang="en-US" sz="1400" smtClean="0">
                          <a:latin typeface="Times New Roman" charset="0"/>
                          <a:ea typeface="Times New Roman" charset="0"/>
                          <a:cs typeface="Times New Roman" charset="0"/>
                        </a:rPr>
                        <a:t>He</a:t>
                      </a:r>
                      <a:r>
                        <a:rPr lang="en-US" sz="1400" baseline="0" smtClean="0">
                          <a:latin typeface="Times New Roman" charset="0"/>
                          <a:ea typeface="Times New Roman" charset="0"/>
                          <a:cs typeface="Times New Roman" charset="0"/>
                        </a:rPr>
                        <a:t> had no money, soldiers and no military experience</a:t>
                      </a:r>
                      <a:endParaRPr lang="en-US" sz="1400" smtClean="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B8E"/>
                    </a:solidFill>
                  </a:tcPr>
                </a:tc>
                <a:extLst>
                  <a:ext uri="{0D108BD9-81ED-4DB2-BD59-A6C34878D82A}">
                    <a16:rowId xmlns:a16="http://schemas.microsoft.com/office/drawing/2014/main" val="10002"/>
                  </a:ext>
                </a:extLst>
              </a:tr>
            </a:tbl>
          </a:graphicData>
        </a:graphic>
      </p:graphicFrame>
      <p:graphicFrame>
        <p:nvGraphicFramePr>
          <p:cNvPr id="19" name="Table 18"/>
          <p:cNvGraphicFramePr>
            <a:graphicFrameLocks noGrp="1"/>
          </p:cNvGraphicFramePr>
          <p:nvPr>
            <p:extLst/>
          </p:nvPr>
        </p:nvGraphicFramePr>
        <p:xfrm>
          <a:off x="8404875" y="3994180"/>
          <a:ext cx="4396726" cy="2422817"/>
        </p:xfrm>
        <a:graphic>
          <a:graphicData uri="http://schemas.openxmlformats.org/drawingml/2006/table">
            <a:tbl>
              <a:tblPr firstRow="1" bandRow="1">
                <a:tableStyleId>{2D5ABB26-0587-4C30-8999-92F81FD0307C}</a:tableStyleId>
              </a:tblPr>
              <a:tblGrid>
                <a:gridCol w="2198363">
                  <a:extLst>
                    <a:ext uri="{9D8B030D-6E8A-4147-A177-3AD203B41FA5}">
                      <a16:colId xmlns:a16="http://schemas.microsoft.com/office/drawing/2014/main" val="20000"/>
                    </a:ext>
                  </a:extLst>
                </a:gridCol>
                <a:gridCol w="2198363">
                  <a:extLst>
                    <a:ext uri="{9D8B030D-6E8A-4147-A177-3AD203B41FA5}">
                      <a16:colId xmlns:a16="http://schemas.microsoft.com/office/drawing/2014/main" val="20001"/>
                    </a:ext>
                  </a:extLst>
                </a:gridCol>
              </a:tblGrid>
              <a:tr h="334811">
                <a:tc gridSpan="2">
                  <a:txBody>
                    <a:bodyPr/>
                    <a:lstStyle/>
                    <a:p>
                      <a:pPr algn="ctr"/>
                      <a:r>
                        <a:rPr lang="en-US" sz="1400" b="1" i="1" dirty="0" smtClean="0">
                          <a:latin typeface="Times New Roman" charset="0"/>
                          <a:ea typeface="Times New Roman" charset="0"/>
                          <a:cs typeface="Times New Roman" charset="0"/>
                        </a:rPr>
                        <a:t>Harald Hardrada </a:t>
                      </a:r>
                      <a:r>
                        <a:rPr lang="en-US" sz="1400" dirty="0" smtClean="0">
                          <a:latin typeface="Times New Roman" charset="0"/>
                          <a:ea typeface="Times New Roman" charset="0"/>
                          <a:cs typeface="Times New Roman" charset="0"/>
                        </a:rPr>
                        <a:t>(The</a:t>
                      </a:r>
                      <a:r>
                        <a:rPr lang="en-US" sz="1400" baseline="0" dirty="0" smtClean="0">
                          <a:latin typeface="Times New Roman" charset="0"/>
                          <a:ea typeface="Times New Roman" charset="0"/>
                          <a:cs typeface="Times New Roman" charset="0"/>
                        </a:rPr>
                        <a:t> Viking)</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811">
                <a:tc>
                  <a:txBody>
                    <a:bodyPr/>
                    <a:lstStyle/>
                    <a:p>
                      <a:pPr algn="ctr"/>
                      <a:r>
                        <a:rPr lang="en-US" sz="1400" dirty="0" smtClean="0">
                          <a:latin typeface="Times New Roman" charset="0"/>
                          <a:ea typeface="Times New Roman" charset="0"/>
                          <a:cs typeface="Times New Roman" charset="0"/>
                        </a:rPr>
                        <a:t>Strengths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400" dirty="0" smtClean="0">
                          <a:latin typeface="Times New Roman" charset="0"/>
                          <a:ea typeface="Times New Roman" charset="0"/>
                          <a:cs typeface="Times New Roman" charset="0"/>
                        </a:rPr>
                        <a:t>Weaknesses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1753195">
                <a:tc>
                  <a:txBody>
                    <a:bodyPr/>
                    <a:lstStyle/>
                    <a:p>
                      <a:pPr marL="171450" indent="-171450">
                        <a:buFont typeface="Arial" charset="0"/>
                        <a:buChar char="•"/>
                      </a:pPr>
                      <a:r>
                        <a:rPr lang="en-US" sz="1400" dirty="0" smtClean="0">
                          <a:latin typeface="Times New Roman" charset="0"/>
                          <a:ea typeface="Times New Roman" charset="0"/>
                          <a:cs typeface="Times New Roman" charset="0"/>
                        </a:rPr>
                        <a:t>Was an</a:t>
                      </a:r>
                      <a:r>
                        <a:rPr lang="en-US" sz="1400" baseline="0" dirty="0" smtClean="0">
                          <a:latin typeface="Times New Roman" charset="0"/>
                          <a:ea typeface="Times New Roman" charset="0"/>
                          <a:cs typeface="Times New Roman" charset="0"/>
                        </a:rPr>
                        <a:t> experienced ruler of Norway</a:t>
                      </a:r>
                    </a:p>
                    <a:p>
                      <a:pPr marL="171450" indent="-171450">
                        <a:buFont typeface="Arial" charset="0"/>
                        <a:buChar char="•"/>
                      </a:pPr>
                      <a:r>
                        <a:rPr lang="en-US" sz="1400" baseline="0" dirty="0" smtClean="0">
                          <a:latin typeface="Times New Roman" charset="0"/>
                          <a:ea typeface="Times New Roman" charset="0"/>
                          <a:cs typeface="Times New Roman" charset="0"/>
                        </a:rPr>
                        <a:t>A famous Viking warrior</a:t>
                      </a:r>
                    </a:p>
                    <a:p>
                      <a:pPr marL="171450" indent="-171450">
                        <a:buFont typeface="Arial" charset="0"/>
                        <a:buChar char="•"/>
                      </a:pPr>
                      <a:r>
                        <a:rPr lang="en-US" sz="1400" baseline="0" dirty="0" smtClean="0">
                          <a:latin typeface="Times New Roman" charset="0"/>
                          <a:ea typeface="Times New Roman" charset="0"/>
                          <a:cs typeface="Times New Roman" charset="0"/>
                        </a:rPr>
                        <a:t>Had the support of Harold Godwinson’s brother (Tostig)</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indent="-171450">
                        <a:buFont typeface="Arial" charset="0"/>
                        <a:buChar char="•"/>
                      </a:pPr>
                      <a:r>
                        <a:rPr lang="en-US" sz="1400" dirty="0" smtClean="0">
                          <a:latin typeface="Times New Roman" charset="0"/>
                          <a:ea typeface="Times New Roman" charset="0"/>
                          <a:cs typeface="Times New Roman" charset="0"/>
                        </a:rPr>
                        <a:t>He settled</a:t>
                      </a:r>
                      <a:r>
                        <a:rPr lang="en-US" sz="1400" baseline="0" dirty="0" smtClean="0">
                          <a:latin typeface="Times New Roman" charset="0"/>
                          <a:ea typeface="Times New Roman" charset="0"/>
                          <a:cs typeface="Times New Roman" charset="0"/>
                        </a:rPr>
                        <a:t> disputes using force</a:t>
                      </a:r>
                    </a:p>
                    <a:p>
                      <a:pPr marL="171450" indent="-171450">
                        <a:buFont typeface="Arial" charset="0"/>
                        <a:buChar char="•"/>
                      </a:pPr>
                      <a:r>
                        <a:rPr lang="en-US" sz="1400" baseline="0" dirty="0" smtClean="0">
                          <a:latin typeface="Times New Roman" charset="0"/>
                          <a:ea typeface="Times New Roman" charset="0"/>
                          <a:cs typeface="Times New Roman" charset="0"/>
                        </a:rPr>
                        <a:t>His name means ‘hard ruler’ and that was the approach he took </a:t>
                      </a:r>
                    </a:p>
                    <a:p>
                      <a:pPr marL="171450" indent="-171450">
                        <a:buFont typeface="Arial" charset="0"/>
                        <a:buChar char="•"/>
                      </a:pPr>
                      <a:endParaRPr lang="en-US" sz="1400" dirty="0" smtClean="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B8E"/>
                    </a:solidFill>
                  </a:tcPr>
                </a:tc>
                <a:extLst>
                  <a:ext uri="{0D108BD9-81ED-4DB2-BD59-A6C34878D82A}">
                    <a16:rowId xmlns:a16="http://schemas.microsoft.com/office/drawing/2014/main" val="10002"/>
                  </a:ext>
                </a:extLst>
              </a:tr>
            </a:tbl>
          </a:graphicData>
        </a:graphic>
      </p:graphicFrame>
      <p:graphicFrame>
        <p:nvGraphicFramePr>
          <p:cNvPr id="20" name="Table 19"/>
          <p:cNvGraphicFramePr>
            <a:graphicFrameLocks noGrp="1"/>
          </p:cNvGraphicFramePr>
          <p:nvPr>
            <p:extLst/>
          </p:nvPr>
        </p:nvGraphicFramePr>
        <p:xfrm>
          <a:off x="4029441" y="6413441"/>
          <a:ext cx="4396726" cy="2818481"/>
        </p:xfrm>
        <a:graphic>
          <a:graphicData uri="http://schemas.openxmlformats.org/drawingml/2006/table">
            <a:tbl>
              <a:tblPr firstRow="1" bandRow="1">
                <a:tableStyleId>{2D5ABB26-0587-4C30-8999-92F81FD0307C}</a:tableStyleId>
              </a:tblPr>
              <a:tblGrid>
                <a:gridCol w="2198363">
                  <a:extLst>
                    <a:ext uri="{9D8B030D-6E8A-4147-A177-3AD203B41FA5}">
                      <a16:colId xmlns:a16="http://schemas.microsoft.com/office/drawing/2014/main" val="20000"/>
                    </a:ext>
                  </a:extLst>
                </a:gridCol>
                <a:gridCol w="2198363">
                  <a:extLst>
                    <a:ext uri="{9D8B030D-6E8A-4147-A177-3AD203B41FA5}">
                      <a16:colId xmlns:a16="http://schemas.microsoft.com/office/drawing/2014/main" val="20001"/>
                    </a:ext>
                  </a:extLst>
                </a:gridCol>
              </a:tblGrid>
              <a:tr h="344706">
                <a:tc gridSpan="2">
                  <a:txBody>
                    <a:bodyPr/>
                    <a:lstStyle/>
                    <a:p>
                      <a:pPr algn="ctr"/>
                      <a:r>
                        <a:rPr lang="en-US" sz="1400" b="1" i="1" dirty="0" smtClean="0">
                          <a:latin typeface="Times New Roman" charset="0"/>
                          <a:ea typeface="Times New Roman" charset="0"/>
                          <a:cs typeface="Times New Roman" charset="0"/>
                        </a:rPr>
                        <a:t>Harold Godwinson </a:t>
                      </a:r>
                      <a:r>
                        <a:rPr lang="en-US" sz="1400" dirty="0" smtClean="0">
                          <a:latin typeface="Times New Roman" charset="0"/>
                          <a:ea typeface="Times New Roman" charset="0"/>
                          <a:cs typeface="Times New Roman" charset="0"/>
                        </a:rPr>
                        <a:t>(Earl of</a:t>
                      </a:r>
                      <a:r>
                        <a:rPr lang="en-US" sz="1400" baseline="0" dirty="0" smtClean="0">
                          <a:latin typeface="Times New Roman" charset="0"/>
                          <a:ea typeface="Times New Roman" charset="0"/>
                          <a:cs typeface="Times New Roman" charset="0"/>
                        </a:rPr>
                        <a:t> </a:t>
                      </a:r>
                      <a:r>
                        <a:rPr lang="en-US" sz="1400" baseline="0" dirty="0" err="1" smtClean="0">
                          <a:latin typeface="Times New Roman" charset="0"/>
                          <a:ea typeface="Times New Roman" charset="0"/>
                          <a:cs typeface="Times New Roman" charset="0"/>
                        </a:rPr>
                        <a:t>Wessex</a:t>
                      </a:r>
                      <a:r>
                        <a:rPr lang="en-US" sz="1400" baseline="0" dirty="0" smtClean="0">
                          <a:latin typeface="Times New Roman" charset="0"/>
                          <a:ea typeface="Times New Roman" charset="0"/>
                          <a:cs typeface="Times New Roman" charset="0"/>
                        </a:rPr>
                        <a:t>)</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4706">
                <a:tc>
                  <a:txBody>
                    <a:bodyPr/>
                    <a:lstStyle/>
                    <a:p>
                      <a:pPr algn="ctr"/>
                      <a:r>
                        <a:rPr lang="en-US" sz="1400" dirty="0" smtClean="0">
                          <a:latin typeface="Times New Roman" charset="0"/>
                          <a:ea typeface="Times New Roman" charset="0"/>
                          <a:cs typeface="Times New Roman" charset="0"/>
                        </a:rPr>
                        <a:t>Strengths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400" dirty="0" smtClean="0">
                          <a:latin typeface="Times New Roman" charset="0"/>
                          <a:ea typeface="Times New Roman" charset="0"/>
                          <a:cs typeface="Times New Roman" charset="0"/>
                        </a:rPr>
                        <a:t>Weaknesses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129069">
                <a:tc>
                  <a:txBody>
                    <a:bodyPr/>
                    <a:lstStyle/>
                    <a:p>
                      <a:pPr marL="171450" indent="-171450">
                        <a:buFont typeface="Arial" charset="0"/>
                        <a:buChar char="•"/>
                      </a:pPr>
                      <a:r>
                        <a:rPr lang="en-US" sz="1400" dirty="0" smtClean="0">
                          <a:latin typeface="Times New Roman" charset="0"/>
                          <a:ea typeface="Times New Roman" charset="0"/>
                          <a:cs typeface="Times New Roman" charset="0"/>
                        </a:rPr>
                        <a:t>The strongest and</a:t>
                      </a:r>
                      <a:r>
                        <a:rPr lang="en-US" sz="1400" baseline="0" dirty="0" smtClean="0">
                          <a:latin typeface="Times New Roman" charset="0"/>
                          <a:ea typeface="Times New Roman" charset="0"/>
                          <a:cs typeface="Times New Roman" charset="0"/>
                        </a:rPr>
                        <a:t> richest</a:t>
                      </a:r>
                      <a:r>
                        <a:rPr lang="en-US" sz="1400" dirty="0" smtClean="0">
                          <a:latin typeface="Times New Roman" charset="0"/>
                          <a:ea typeface="Times New Roman" charset="0"/>
                          <a:cs typeface="Times New Roman" charset="0"/>
                        </a:rPr>
                        <a:t> man in England</a:t>
                      </a:r>
                    </a:p>
                    <a:p>
                      <a:pPr marL="171450" indent="-171450">
                        <a:buFont typeface="Arial" charset="0"/>
                        <a:buChar char="•"/>
                      </a:pPr>
                      <a:r>
                        <a:rPr lang="en-US" sz="1400" dirty="0" smtClean="0">
                          <a:latin typeface="Times New Roman" charset="0"/>
                          <a:ea typeface="Times New Roman" charset="0"/>
                          <a:cs typeface="Times New Roman" charset="0"/>
                        </a:rPr>
                        <a:t>Acted</a:t>
                      </a:r>
                      <a:r>
                        <a:rPr lang="en-US" sz="1400" baseline="0" dirty="0" smtClean="0">
                          <a:latin typeface="Times New Roman" charset="0"/>
                          <a:ea typeface="Times New Roman" charset="0"/>
                          <a:cs typeface="Times New Roman" charset="0"/>
                        </a:rPr>
                        <a:t> as sub-</a:t>
                      </a:r>
                      <a:r>
                        <a:rPr lang="en-US" sz="1400" baseline="0" dirty="0" err="1" smtClean="0">
                          <a:latin typeface="Times New Roman" charset="0"/>
                          <a:ea typeface="Times New Roman" charset="0"/>
                          <a:cs typeface="Times New Roman" charset="0"/>
                        </a:rPr>
                        <a:t>regulus</a:t>
                      </a:r>
                      <a:r>
                        <a:rPr lang="en-US" sz="1400" baseline="0" dirty="0" smtClean="0">
                          <a:latin typeface="Times New Roman" charset="0"/>
                          <a:ea typeface="Times New Roman" charset="0"/>
                          <a:cs typeface="Times New Roman" charset="0"/>
                        </a:rPr>
                        <a:t> to Edward during the final years of his life</a:t>
                      </a:r>
                    </a:p>
                    <a:p>
                      <a:pPr marL="171450" indent="-171450">
                        <a:buFont typeface="Arial" charset="0"/>
                        <a:buChar char="•"/>
                      </a:pPr>
                      <a:r>
                        <a:rPr lang="en-US" sz="1400" baseline="0" dirty="0" smtClean="0">
                          <a:latin typeface="Times New Roman" charset="0"/>
                          <a:ea typeface="Times New Roman" charset="0"/>
                          <a:cs typeface="Times New Roman" charset="0"/>
                        </a:rPr>
                        <a:t>Skillful military leader</a:t>
                      </a:r>
                    </a:p>
                    <a:p>
                      <a:pPr marL="171450" indent="-171450">
                        <a:buFont typeface="Arial" charset="0"/>
                        <a:buChar char="•"/>
                      </a:pPr>
                      <a:r>
                        <a:rPr lang="en-US" sz="1400" baseline="0" dirty="0" smtClean="0">
                          <a:latin typeface="Times New Roman" charset="0"/>
                          <a:ea typeface="Times New Roman" charset="0"/>
                          <a:cs typeface="Times New Roman" charset="0"/>
                        </a:rPr>
                        <a:t>Edward asked Harold to become king on his deathbed.</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indent="-171450">
                        <a:buFont typeface="Arial" charset="0"/>
                        <a:buChar char="•"/>
                      </a:pPr>
                      <a:r>
                        <a:rPr lang="en-US" sz="1400" dirty="0" smtClean="0">
                          <a:latin typeface="Times New Roman" charset="0"/>
                          <a:ea typeface="Times New Roman" charset="0"/>
                          <a:cs typeface="Times New Roman" charset="0"/>
                        </a:rPr>
                        <a:t>Attempted to overthrow Edward</a:t>
                      </a:r>
                      <a:r>
                        <a:rPr lang="en-US" sz="1400" baseline="0" dirty="0" smtClean="0">
                          <a:latin typeface="Times New Roman" charset="0"/>
                          <a:ea typeface="Times New Roman" charset="0"/>
                          <a:cs typeface="Times New Roman" charset="0"/>
                        </a:rPr>
                        <a:t> in 1051 but failed</a:t>
                      </a:r>
                    </a:p>
                    <a:p>
                      <a:pPr marL="171450" indent="-171450">
                        <a:buFont typeface="Arial" charset="0"/>
                        <a:buChar char="•"/>
                      </a:pPr>
                      <a:r>
                        <a:rPr lang="en-US" sz="1400" baseline="0" dirty="0" smtClean="0">
                          <a:latin typeface="Times New Roman" charset="0"/>
                          <a:ea typeface="Times New Roman" charset="0"/>
                          <a:cs typeface="Times New Roman" charset="0"/>
                        </a:rPr>
                        <a:t>Sword an oath of allegiance to support William’s claim to the English throne already</a:t>
                      </a:r>
                    </a:p>
                    <a:p>
                      <a:pPr marL="171450" indent="-171450">
                        <a:buFont typeface="Arial" charset="0"/>
                        <a:buChar char="•"/>
                      </a:pPr>
                      <a:endParaRPr lang="en-US" sz="1400" dirty="0" smtClean="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B8E"/>
                    </a:solidFill>
                  </a:tcPr>
                </a:tc>
                <a:extLst>
                  <a:ext uri="{0D108BD9-81ED-4DB2-BD59-A6C34878D82A}">
                    <a16:rowId xmlns:a16="http://schemas.microsoft.com/office/drawing/2014/main" val="10002"/>
                  </a:ext>
                </a:extLst>
              </a:tr>
            </a:tbl>
          </a:graphicData>
        </a:graphic>
      </p:graphicFrame>
      <p:graphicFrame>
        <p:nvGraphicFramePr>
          <p:cNvPr id="21" name="Table 20"/>
          <p:cNvGraphicFramePr>
            <a:graphicFrameLocks noGrp="1"/>
          </p:cNvGraphicFramePr>
          <p:nvPr>
            <p:extLst/>
          </p:nvPr>
        </p:nvGraphicFramePr>
        <p:xfrm>
          <a:off x="8426167" y="6402620"/>
          <a:ext cx="4396726" cy="2829303"/>
        </p:xfrm>
        <a:graphic>
          <a:graphicData uri="http://schemas.openxmlformats.org/drawingml/2006/table">
            <a:tbl>
              <a:tblPr firstRow="1" bandRow="1">
                <a:tableStyleId>{2D5ABB26-0587-4C30-8999-92F81FD0307C}</a:tableStyleId>
              </a:tblPr>
              <a:tblGrid>
                <a:gridCol w="2198363">
                  <a:extLst>
                    <a:ext uri="{9D8B030D-6E8A-4147-A177-3AD203B41FA5}">
                      <a16:colId xmlns:a16="http://schemas.microsoft.com/office/drawing/2014/main" val="20000"/>
                    </a:ext>
                  </a:extLst>
                </a:gridCol>
                <a:gridCol w="2198363">
                  <a:extLst>
                    <a:ext uri="{9D8B030D-6E8A-4147-A177-3AD203B41FA5}">
                      <a16:colId xmlns:a16="http://schemas.microsoft.com/office/drawing/2014/main" val="20001"/>
                    </a:ext>
                  </a:extLst>
                </a:gridCol>
              </a:tblGrid>
              <a:tr h="346030">
                <a:tc gridSpan="2">
                  <a:txBody>
                    <a:bodyPr/>
                    <a:lstStyle/>
                    <a:p>
                      <a:pPr algn="ctr"/>
                      <a:r>
                        <a:rPr lang="en-US" sz="1400" b="1" i="1" dirty="0" smtClean="0">
                          <a:latin typeface="Times New Roman" charset="0"/>
                          <a:ea typeface="Times New Roman" charset="0"/>
                          <a:cs typeface="Times New Roman" charset="0"/>
                        </a:rPr>
                        <a:t>William, Duke</a:t>
                      </a:r>
                      <a:r>
                        <a:rPr lang="en-US" sz="1400" b="1" i="1" baseline="0" dirty="0" smtClean="0">
                          <a:latin typeface="Times New Roman" charset="0"/>
                          <a:ea typeface="Times New Roman" charset="0"/>
                          <a:cs typeface="Times New Roman" charset="0"/>
                        </a:rPr>
                        <a:t> of Normandy </a:t>
                      </a:r>
                      <a:r>
                        <a:rPr lang="en-US" sz="1400" baseline="0" dirty="0" smtClean="0">
                          <a:latin typeface="Times New Roman" charset="0"/>
                          <a:ea typeface="Times New Roman" charset="0"/>
                          <a:cs typeface="Times New Roman" charset="0"/>
                        </a:rPr>
                        <a:t>(The Norman)</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46030">
                <a:tc>
                  <a:txBody>
                    <a:bodyPr/>
                    <a:lstStyle/>
                    <a:p>
                      <a:pPr algn="ctr"/>
                      <a:r>
                        <a:rPr lang="en-US" sz="1400" dirty="0" smtClean="0">
                          <a:latin typeface="Times New Roman" charset="0"/>
                          <a:ea typeface="Times New Roman" charset="0"/>
                          <a:cs typeface="Times New Roman" charset="0"/>
                        </a:rPr>
                        <a:t>Strengths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400" dirty="0" smtClean="0">
                          <a:latin typeface="Times New Roman" charset="0"/>
                          <a:ea typeface="Times New Roman" charset="0"/>
                          <a:cs typeface="Times New Roman" charset="0"/>
                        </a:rPr>
                        <a:t>Weaknesses</a:t>
                      </a:r>
                      <a:endParaRPr lang="en-US" sz="14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137243">
                <a:tc>
                  <a:txBody>
                    <a:bodyPr/>
                    <a:lstStyle/>
                    <a:p>
                      <a:pPr marL="171450" indent="-171450">
                        <a:buFont typeface="Arial" charset="0"/>
                        <a:buChar char="•"/>
                      </a:pPr>
                      <a:r>
                        <a:rPr lang="en-US" sz="1400" baseline="0" dirty="0" smtClean="0">
                          <a:latin typeface="Times New Roman" charset="0"/>
                          <a:ea typeface="Times New Roman" charset="0"/>
                          <a:cs typeface="Times New Roman" charset="0"/>
                        </a:rPr>
                        <a:t>Distant cousin of Edward the Confessor</a:t>
                      </a:r>
                    </a:p>
                    <a:p>
                      <a:pPr marL="171450" indent="-171450">
                        <a:buFont typeface="Arial" charset="0"/>
                        <a:buChar char="•"/>
                      </a:pPr>
                      <a:r>
                        <a:rPr lang="en-US" sz="1400" baseline="0" dirty="0" smtClean="0">
                          <a:latin typeface="Times New Roman" charset="0"/>
                          <a:ea typeface="Times New Roman" charset="0"/>
                          <a:cs typeface="Times New Roman" charset="0"/>
                        </a:rPr>
                        <a:t>Promised the throne of England after helping Edward defend against the Godwin rebellion</a:t>
                      </a:r>
                    </a:p>
                    <a:p>
                      <a:pPr marL="171450" indent="-171450">
                        <a:buFont typeface="Arial" charset="0"/>
                        <a:buChar char="•"/>
                      </a:pPr>
                      <a:r>
                        <a:rPr lang="en-US" sz="1400" baseline="0" dirty="0" smtClean="0">
                          <a:latin typeface="Times New Roman" charset="0"/>
                          <a:ea typeface="Times New Roman" charset="0"/>
                          <a:cs typeface="Times New Roman" charset="0"/>
                        </a:rPr>
                        <a:t>Proved himself to be a capable ruler in Normandy</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indent="-171450">
                        <a:buFont typeface="Arial" charset="0"/>
                        <a:buChar char="•"/>
                      </a:pPr>
                      <a:r>
                        <a:rPr lang="en-US" sz="1400" dirty="0" smtClean="0">
                          <a:latin typeface="Times New Roman" charset="0"/>
                          <a:ea typeface="Times New Roman" charset="0"/>
                          <a:cs typeface="Times New Roman" charset="0"/>
                        </a:rPr>
                        <a:t>Illegitimate</a:t>
                      </a:r>
                      <a:r>
                        <a:rPr lang="en-US" sz="1400" baseline="0" dirty="0" smtClean="0">
                          <a:latin typeface="Times New Roman" charset="0"/>
                          <a:ea typeface="Times New Roman" charset="0"/>
                          <a:cs typeface="Times New Roman" charset="0"/>
                        </a:rPr>
                        <a:t> son </a:t>
                      </a:r>
                      <a:r>
                        <a:rPr lang="mr-IN" sz="1400" baseline="0" dirty="0" smtClean="0">
                          <a:latin typeface="Times New Roman" charset="0"/>
                          <a:ea typeface="Times New Roman" charset="0"/>
                          <a:cs typeface="Times New Roman" charset="0"/>
                        </a:rPr>
                        <a:t>–</a:t>
                      </a:r>
                      <a:r>
                        <a:rPr lang="en-US" sz="1400" baseline="0" dirty="0" smtClean="0">
                          <a:latin typeface="Times New Roman" charset="0"/>
                          <a:ea typeface="Times New Roman" charset="0"/>
                          <a:cs typeface="Times New Roman" charset="0"/>
                        </a:rPr>
                        <a:t> known as ‘William the bastard’.</a:t>
                      </a:r>
                    </a:p>
                    <a:p>
                      <a:pPr marL="171450" indent="-171450">
                        <a:buFont typeface="Arial" charset="0"/>
                        <a:buChar char="•"/>
                      </a:pPr>
                      <a:endParaRPr lang="en-US" sz="1400" dirty="0" smtClean="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B8E"/>
                    </a:solidFill>
                  </a:tcPr>
                </a:tc>
                <a:extLst>
                  <a:ext uri="{0D108BD9-81ED-4DB2-BD59-A6C34878D82A}">
                    <a16:rowId xmlns:a16="http://schemas.microsoft.com/office/drawing/2014/main" val="10002"/>
                  </a:ext>
                </a:extLst>
              </a:tr>
            </a:tbl>
          </a:graphicData>
        </a:graphic>
      </p:graphicFrame>
      <p:sp>
        <p:nvSpPr>
          <p:cNvPr id="22" name="TextBox 21"/>
          <p:cNvSpPr txBox="1"/>
          <p:nvPr/>
        </p:nvSpPr>
        <p:spPr>
          <a:xfrm>
            <a:off x="9054272" y="369278"/>
            <a:ext cx="3747329" cy="330988"/>
          </a:xfrm>
          <a:prstGeom prst="rect">
            <a:avLst/>
          </a:prstGeom>
          <a:noFill/>
        </p:spPr>
        <p:txBody>
          <a:bodyPr wrap="square" rtlCol="0">
            <a:spAutoFit/>
          </a:bodyPr>
          <a:lstStyle/>
          <a:p>
            <a:pPr algn="ctr"/>
            <a:r>
              <a:rPr lang="en-US" sz="1551" i="1" u="sng" dirty="0">
                <a:latin typeface="Times New Roman" charset="0"/>
                <a:ea typeface="Times New Roman" charset="0"/>
                <a:cs typeface="Times New Roman" charset="0"/>
              </a:rPr>
              <a:t>Summary of England in the 11</a:t>
            </a:r>
            <a:r>
              <a:rPr lang="en-US" sz="1551" i="1" u="sng" baseline="30000" dirty="0">
                <a:latin typeface="Times New Roman" charset="0"/>
                <a:ea typeface="Times New Roman" charset="0"/>
                <a:cs typeface="Times New Roman" charset="0"/>
              </a:rPr>
              <a:t>th</a:t>
            </a:r>
            <a:r>
              <a:rPr lang="en-US" sz="1551" i="1" u="sng" dirty="0">
                <a:latin typeface="Times New Roman" charset="0"/>
                <a:ea typeface="Times New Roman" charset="0"/>
                <a:cs typeface="Times New Roman" charset="0"/>
              </a:rPr>
              <a:t> Century</a:t>
            </a:r>
          </a:p>
        </p:txBody>
      </p:sp>
      <p:sp>
        <p:nvSpPr>
          <p:cNvPr id="23" name="TextBox 22"/>
          <p:cNvSpPr txBox="1"/>
          <p:nvPr/>
        </p:nvSpPr>
        <p:spPr>
          <a:xfrm>
            <a:off x="4029442" y="1231588"/>
            <a:ext cx="3843143" cy="2280753"/>
          </a:xfrm>
          <a:prstGeom prst="rect">
            <a:avLst/>
          </a:prstGeom>
          <a:noFill/>
        </p:spPr>
        <p:txBody>
          <a:bodyPr wrap="square" rtlCol="0">
            <a:spAutoFit/>
          </a:bodyPr>
          <a:lstStyle/>
          <a:p>
            <a:pPr marL="369275" indent="-369275">
              <a:buFont typeface="Arial" charset="0"/>
              <a:buChar char="•"/>
            </a:pPr>
            <a:r>
              <a:rPr lang="en-US" sz="1422" dirty="0">
                <a:latin typeface="Times New Roman" charset="0"/>
                <a:ea typeface="Times New Roman" charset="0"/>
                <a:cs typeface="Times New Roman" charset="0"/>
              </a:rPr>
              <a:t>England had rich mineral resources and fertile farming land.</a:t>
            </a:r>
          </a:p>
          <a:p>
            <a:pPr marL="369275" indent="-369275">
              <a:buFont typeface="Arial" charset="0"/>
              <a:buChar char="•"/>
            </a:pPr>
            <a:r>
              <a:rPr lang="en-US" sz="1422" dirty="0">
                <a:latin typeface="Times New Roman" charset="0"/>
                <a:ea typeface="Times New Roman" charset="0"/>
                <a:cs typeface="Times New Roman" charset="0"/>
              </a:rPr>
              <a:t>England was a Christian country.</a:t>
            </a:r>
          </a:p>
          <a:p>
            <a:pPr marL="369275" indent="-369275">
              <a:buFont typeface="Arial" charset="0"/>
              <a:buChar char="•"/>
            </a:pPr>
            <a:r>
              <a:rPr lang="en-US" sz="1422" dirty="0">
                <a:latin typeface="Times New Roman" charset="0"/>
                <a:ea typeface="Times New Roman" charset="0"/>
                <a:cs typeface="Times New Roman" charset="0"/>
              </a:rPr>
              <a:t>1013 the Vikings invaded England and Canute became the first Viking king of England.</a:t>
            </a:r>
          </a:p>
          <a:p>
            <a:pPr marL="369275" indent="-369275">
              <a:buFont typeface="Arial" charset="0"/>
              <a:buChar char="•"/>
            </a:pPr>
            <a:r>
              <a:rPr lang="en-US" sz="1422" dirty="0">
                <a:latin typeface="Times New Roman" charset="0"/>
                <a:ea typeface="Times New Roman" charset="0"/>
                <a:cs typeface="Times New Roman" charset="0"/>
              </a:rPr>
              <a:t>England was divided into four Earldoms: </a:t>
            </a:r>
            <a:r>
              <a:rPr lang="en-US" sz="1422" dirty="0" err="1">
                <a:latin typeface="Times New Roman" charset="0"/>
                <a:ea typeface="Times New Roman" charset="0"/>
                <a:cs typeface="Times New Roman" charset="0"/>
              </a:rPr>
              <a:t>Wessex</a:t>
            </a:r>
            <a:r>
              <a:rPr lang="en-US" sz="1422" dirty="0">
                <a:latin typeface="Times New Roman" charset="0"/>
                <a:ea typeface="Times New Roman" charset="0"/>
                <a:cs typeface="Times New Roman" charset="0"/>
              </a:rPr>
              <a:t>, </a:t>
            </a:r>
            <a:r>
              <a:rPr lang="en-US" sz="1422" dirty="0" err="1">
                <a:latin typeface="Times New Roman" charset="0"/>
                <a:ea typeface="Times New Roman" charset="0"/>
                <a:cs typeface="Times New Roman" charset="0"/>
              </a:rPr>
              <a:t>Northumbria</a:t>
            </a:r>
            <a:r>
              <a:rPr lang="en-US" sz="1422" dirty="0">
                <a:latin typeface="Times New Roman" charset="0"/>
                <a:ea typeface="Times New Roman" charset="0"/>
                <a:cs typeface="Times New Roman" charset="0"/>
              </a:rPr>
              <a:t>, Mercia and East Anglia. The Earls became the most powerful men in England after the king.</a:t>
            </a:r>
          </a:p>
        </p:txBody>
      </p:sp>
      <p:sp>
        <p:nvSpPr>
          <p:cNvPr id="24" name="TextBox 23"/>
          <p:cNvSpPr txBox="1"/>
          <p:nvPr/>
        </p:nvSpPr>
        <p:spPr>
          <a:xfrm>
            <a:off x="7872584" y="1232457"/>
            <a:ext cx="4950304" cy="2499595"/>
          </a:xfrm>
          <a:prstGeom prst="rect">
            <a:avLst/>
          </a:prstGeom>
          <a:noFill/>
        </p:spPr>
        <p:txBody>
          <a:bodyPr wrap="square" rtlCol="0">
            <a:spAutoFit/>
          </a:bodyPr>
          <a:lstStyle/>
          <a:p>
            <a:pPr marL="369275" indent="-369275">
              <a:buFont typeface="Arial" charset="0"/>
              <a:buChar char="•"/>
            </a:pPr>
            <a:r>
              <a:rPr lang="en-US" sz="1422" dirty="0">
                <a:latin typeface="Times New Roman" charset="0"/>
                <a:ea typeface="Times New Roman" charset="0"/>
                <a:cs typeface="Times New Roman" charset="0"/>
              </a:rPr>
              <a:t>Edward was able to become king because the Vikings were losing interest in England.</a:t>
            </a:r>
          </a:p>
          <a:p>
            <a:pPr marL="369275" indent="-369275">
              <a:buFont typeface="Arial" charset="0"/>
              <a:buChar char="•"/>
            </a:pPr>
            <a:r>
              <a:rPr lang="en-US" sz="1422" dirty="0">
                <a:latin typeface="Times New Roman" charset="0"/>
                <a:ea typeface="Times New Roman" charset="0"/>
                <a:cs typeface="Times New Roman" charset="0"/>
              </a:rPr>
              <a:t>Edward was crowned king on 3</a:t>
            </a:r>
            <a:r>
              <a:rPr lang="en-US" sz="1422" baseline="30000" dirty="0">
                <a:latin typeface="Times New Roman" charset="0"/>
                <a:ea typeface="Times New Roman" charset="0"/>
                <a:cs typeface="Times New Roman" charset="0"/>
              </a:rPr>
              <a:t>rd</a:t>
            </a:r>
            <a:r>
              <a:rPr lang="en-US" sz="1422" dirty="0">
                <a:latin typeface="Times New Roman" charset="0"/>
                <a:ea typeface="Times New Roman" charset="0"/>
                <a:cs typeface="Times New Roman" charset="0"/>
              </a:rPr>
              <a:t> April 1043.</a:t>
            </a:r>
          </a:p>
          <a:p>
            <a:pPr marL="369275" indent="-369275">
              <a:buFont typeface="Arial" charset="0"/>
              <a:buChar char="•"/>
            </a:pPr>
            <a:r>
              <a:rPr lang="en-US" sz="1422" dirty="0">
                <a:latin typeface="Times New Roman" charset="0"/>
                <a:ea typeface="Times New Roman" charset="0"/>
                <a:cs typeface="Times New Roman" charset="0"/>
              </a:rPr>
              <a:t>Edward  appointed Normans to important posts in his court as he felt he could trust them</a:t>
            </a:r>
          </a:p>
          <a:p>
            <a:pPr marL="369275" indent="-369275">
              <a:buFont typeface="Arial" charset="0"/>
              <a:buChar char="•"/>
            </a:pPr>
            <a:r>
              <a:rPr lang="en-US" sz="1422" dirty="0">
                <a:latin typeface="Times New Roman" charset="0"/>
                <a:ea typeface="Times New Roman" charset="0"/>
                <a:cs typeface="Times New Roman" charset="0"/>
              </a:rPr>
              <a:t>The Witan (English advisors) did not like this and encouraged the Godwin family to return to England.</a:t>
            </a:r>
          </a:p>
          <a:p>
            <a:pPr marL="369275" indent="-369275">
              <a:buFont typeface="Arial" charset="0"/>
              <a:buChar char="•"/>
            </a:pPr>
            <a:r>
              <a:rPr lang="en-US" sz="1422" dirty="0">
                <a:latin typeface="Times New Roman" charset="0"/>
                <a:ea typeface="Times New Roman" charset="0"/>
                <a:cs typeface="Times New Roman" charset="0"/>
              </a:rPr>
              <a:t>Edward turned out to be a weak ruler. He focused more on religion.</a:t>
            </a:r>
          </a:p>
          <a:p>
            <a:pPr marL="369275" indent="-369275">
              <a:buFont typeface="Arial" charset="0"/>
              <a:buChar char="•"/>
            </a:pPr>
            <a:r>
              <a:rPr lang="en-US" sz="1422" dirty="0">
                <a:latin typeface="Times New Roman" charset="0"/>
                <a:ea typeface="Times New Roman" charset="0"/>
                <a:cs typeface="Times New Roman" charset="0"/>
              </a:rPr>
              <a:t>Late 1050s Harold Godwinson was proclaimed sub-</a:t>
            </a:r>
            <a:r>
              <a:rPr lang="en-US" sz="1422" dirty="0" err="1">
                <a:latin typeface="Times New Roman" charset="0"/>
                <a:ea typeface="Times New Roman" charset="0"/>
                <a:cs typeface="Times New Roman" charset="0"/>
              </a:rPr>
              <a:t>regulus</a:t>
            </a:r>
            <a:r>
              <a:rPr lang="en-US" sz="1422" dirty="0">
                <a:latin typeface="Times New Roman" charset="0"/>
                <a:ea typeface="Times New Roman" charset="0"/>
                <a:cs typeface="Times New Roman" charset="0"/>
              </a:rPr>
              <a:t> </a:t>
            </a:r>
          </a:p>
          <a:p>
            <a:pPr marL="369275" indent="-369275">
              <a:buFont typeface="Arial" charset="0"/>
              <a:buChar char="•"/>
            </a:pPr>
            <a:endParaRPr lang="en-US" sz="1422"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93070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076705" y="369278"/>
            <a:ext cx="9724896" cy="3225684"/>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dirty="0">
              <a:latin typeface="Comic Sans MS" charset="0"/>
              <a:ea typeface="Comic Sans MS" charset="0"/>
              <a:cs typeface="Comic Sans MS" charset="0"/>
            </a:endParaRPr>
          </a:p>
        </p:txBody>
      </p:sp>
      <p:sp>
        <p:nvSpPr>
          <p:cNvPr id="32" name="Rounded Rectangle 31"/>
          <p:cNvSpPr/>
          <p:nvPr/>
        </p:nvSpPr>
        <p:spPr>
          <a:xfrm>
            <a:off x="4168959" y="1767154"/>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33" name="Rounded Rectangle 32"/>
          <p:cNvSpPr/>
          <p:nvPr/>
        </p:nvSpPr>
        <p:spPr>
          <a:xfrm>
            <a:off x="4275057" y="2613942"/>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34" name="Rounded Rectangle 33"/>
          <p:cNvSpPr/>
          <p:nvPr/>
        </p:nvSpPr>
        <p:spPr>
          <a:xfrm>
            <a:off x="6731292" y="2736611"/>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35" name="Rounded Rectangle 34"/>
          <p:cNvSpPr/>
          <p:nvPr/>
        </p:nvSpPr>
        <p:spPr>
          <a:xfrm>
            <a:off x="9432284" y="2769742"/>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36" name="Rounded Rectangle 35"/>
          <p:cNvSpPr/>
          <p:nvPr/>
        </p:nvSpPr>
        <p:spPr>
          <a:xfrm>
            <a:off x="10432844" y="1911393"/>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37" name="Rounded Rectangle 36"/>
          <p:cNvSpPr/>
          <p:nvPr/>
        </p:nvSpPr>
        <p:spPr>
          <a:xfrm>
            <a:off x="9747187" y="799837"/>
            <a:ext cx="2995015" cy="100677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13" name="Rounded Rectangle 12"/>
          <p:cNvSpPr/>
          <p:nvPr/>
        </p:nvSpPr>
        <p:spPr>
          <a:xfrm>
            <a:off x="4357468" y="920367"/>
            <a:ext cx="2309359" cy="775597"/>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3108"/>
          </a:p>
        </p:txBody>
      </p:sp>
      <p:sp>
        <p:nvSpPr>
          <p:cNvPr id="4" name="Rectangle 3"/>
          <p:cNvSpPr/>
          <p:nvPr/>
        </p:nvSpPr>
        <p:spPr>
          <a:xfrm>
            <a:off x="3076705" y="369278"/>
            <a:ext cx="9724896" cy="37527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3108" dirty="0">
                <a:latin typeface="Comic Sans MS" charset="0"/>
                <a:ea typeface="Comic Sans MS" charset="0"/>
                <a:cs typeface="Comic Sans MS" charset="0"/>
              </a:rPr>
              <a:t>Why did William win the Battle of Hastings?</a:t>
            </a:r>
          </a:p>
        </p:txBody>
      </p:sp>
      <p:sp>
        <p:nvSpPr>
          <p:cNvPr id="5" name="Rectangle 4"/>
          <p:cNvSpPr/>
          <p:nvPr/>
        </p:nvSpPr>
        <p:spPr>
          <a:xfrm>
            <a:off x="1" y="369278"/>
            <a:ext cx="3076703" cy="886264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6" name="TextBox 5"/>
          <p:cNvSpPr txBox="1"/>
          <p:nvPr/>
        </p:nvSpPr>
        <p:spPr>
          <a:xfrm>
            <a:off x="-15967" y="369276"/>
            <a:ext cx="2986573" cy="8865825"/>
          </a:xfrm>
          <a:prstGeom prst="rect">
            <a:avLst/>
          </a:prstGeom>
          <a:noFill/>
        </p:spPr>
        <p:txBody>
          <a:bodyPr wrap="square" rtlCol="0">
            <a:spAutoFit/>
          </a:bodyPr>
          <a:lstStyle/>
          <a:p>
            <a:pPr algn="ctr"/>
            <a:r>
              <a:rPr lang="en-US" sz="1551" i="1" u="sng" dirty="0">
                <a:latin typeface="Times New Roman" charset="0"/>
                <a:ea typeface="Times New Roman" charset="0"/>
                <a:cs typeface="Times New Roman" charset="0"/>
              </a:rPr>
              <a:t>Topic Summary</a:t>
            </a:r>
          </a:p>
          <a:p>
            <a:endParaRPr lang="en-US" sz="1422" i="1" u="sng"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Harold Godwinson became king when Edward died, but he knew that he was likely to face challenges.</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He faced threats from both Harald Hardrada and William of Normandy.</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Both William and Harold made extensive preparations for war and both assembled large armies and navies.</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The Battle of Stamford Bridge was a convincing victory for Harold but Harold’s army arrive at Hastings exhausted.</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The Battle of Hastings was a closely fought encounter.</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The Normans used archers and cavalry, while the English relied on foot soldiers and hand-to-hand fighting.</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William won the Battle of Hastings due to a combination of superior tactics, better leadership, disciplined troops and luck.</a:t>
            </a:r>
          </a:p>
          <a:p>
            <a:pPr marL="295420" indent="-295420">
              <a:buFont typeface="+mj-lt"/>
              <a:buAutoNum type="arabicPeriod"/>
            </a:pPr>
            <a:endParaRPr lang="en-GB" sz="1422" i="1" dirty="0">
              <a:latin typeface="Times New Roman" charset="0"/>
              <a:ea typeface="Times New Roman" charset="0"/>
              <a:cs typeface="Times New Roman" charset="0"/>
            </a:endParaRPr>
          </a:p>
          <a:p>
            <a:pPr marL="295420" indent="-295420">
              <a:buFont typeface="+mj-lt"/>
              <a:buAutoNum type="arabicPeriod"/>
            </a:pPr>
            <a:r>
              <a:rPr lang="en-GB" sz="1422" i="1" dirty="0">
                <a:latin typeface="Times New Roman" charset="0"/>
                <a:ea typeface="Times New Roman" charset="0"/>
                <a:cs typeface="Times New Roman" charset="0"/>
              </a:rPr>
              <a:t>By winning the battle, William cleared a path to become king, but he had much more work to do to fully secure the English kingdom as his own.</a:t>
            </a:r>
          </a:p>
          <a:p>
            <a:pPr marL="295420" indent="-295420">
              <a:buFont typeface="+mj-lt"/>
              <a:buAutoNum type="arabicPeriod"/>
            </a:pPr>
            <a:endParaRPr lang="en-US" sz="1422" i="1" dirty="0">
              <a:latin typeface="Times New Roman" charset="0"/>
              <a:ea typeface="Times New Roman" charset="0"/>
              <a:cs typeface="Times New Roman" charset="0"/>
            </a:endParaRPr>
          </a:p>
        </p:txBody>
      </p:sp>
      <p:sp>
        <p:nvSpPr>
          <p:cNvPr id="10" name="Rectangle 9"/>
          <p:cNvSpPr/>
          <p:nvPr/>
        </p:nvSpPr>
        <p:spPr>
          <a:xfrm>
            <a:off x="3092673" y="3541157"/>
            <a:ext cx="9708927" cy="5690765"/>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108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dirty="0">
              <a:latin typeface="Comic Sans MS" charset="0"/>
              <a:ea typeface="Comic Sans MS" charset="0"/>
              <a:cs typeface="Comic Sans MS" charset="0"/>
            </a:endParaRPr>
          </a:p>
        </p:txBody>
      </p:sp>
      <p:sp>
        <p:nvSpPr>
          <p:cNvPr id="2" name="Oval 1"/>
          <p:cNvSpPr/>
          <p:nvPr/>
        </p:nvSpPr>
        <p:spPr>
          <a:xfrm>
            <a:off x="7486079" y="1695965"/>
            <a:ext cx="1440180" cy="70162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63" dirty="0">
                <a:latin typeface="Times New Roman" charset="0"/>
                <a:ea typeface="Times New Roman" charset="0"/>
                <a:cs typeface="Times New Roman" charset="0"/>
              </a:rPr>
              <a:t>The Battle of Stamford Bridge</a:t>
            </a:r>
          </a:p>
        </p:txBody>
      </p:sp>
      <p:sp>
        <p:nvSpPr>
          <p:cNvPr id="3" name="TextBox 2"/>
          <p:cNvSpPr txBox="1"/>
          <p:nvPr/>
        </p:nvSpPr>
        <p:spPr>
          <a:xfrm>
            <a:off x="4357467" y="920367"/>
            <a:ext cx="2492619" cy="718851"/>
          </a:xfrm>
          <a:prstGeom prst="rect">
            <a:avLst/>
          </a:prstGeom>
          <a:noFill/>
        </p:spPr>
        <p:txBody>
          <a:bodyPr wrap="square" rtlCol="0">
            <a:spAutoFit/>
          </a:bodyPr>
          <a:lstStyle/>
          <a:p>
            <a:r>
              <a:rPr lang="en-US" sz="1357" dirty="0">
                <a:latin typeface="Times New Roman" charset="0"/>
                <a:ea typeface="Times New Roman" charset="0"/>
                <a:cs typeface="Times New Roman" charset="0"/>
              </a:rPr>
              <a:t>1) The English has just lost against the Viking army at the Battle of Fulford Gate</a:t>
            </a:r>
          </a:p>
        </p:txBody>
      </p:sp>
      <p:sp>
        <p:nvSpPr>
          <p:cNvPr id="25" name="TextBox 24"/>
          <p:cNvSpPr txBox="1"/>
          <p:nvPr/>
        </p:nvSpPr>
        <p:spPr>
          <a:xfrm>
            <a:off x="4154637" y="1843688"/>
            <a:ext cx="2492619" cy="510011"/>
          </a:xfrm>
          <a:prstGeom prst="rect">
            <a:avLst/>
          </a:prstGeom>
          <a:noFill/>
        </p:spPr>
        <p:txBody>
          <a:bodyPr wrap="square" rtlCol="0">
            <a:spAutoFit/>
          </a:bodyPr>
          <a:lstStyle/>
          <a:p>
            <a:r>
              <a:rPr lang="en-US" sz="1357" dirty="0">
                <a:latin typeface="Times New Roman" charset="0"/>
                <a:ea typeface="Times New Roman" charset="0"/>
                <a:cs typeface="Times New Roman" charset="0"/>
              </a:rPr>
              <a:t>2) Godwinson marched north with his private army. </a:t>
            </a:r>
          </a:p>
        </p:txBody>
      </p:sp>
      <p:sp>
        <p:nvSpPr>
          <p:cNvPr id="26" name="TextBox 25"/>
          <p:cNvSpPr txBox="1"/>
          <p:nvPr/>
        </p:nvSpPr>
        <p:spPr>
          <a:xfrm>
            <a:off x="4251643" y="2616118"/>
            <a:ext cx="2492619" cy="718851"/>
          </a:xfrm>
          <a:prstGeom prst="rect">
            <a:avLst/>
          </a:prstGeom>
          <a:noFill/>
        </p:spPr>
        <p:txBody>
          <a:bodyPr wrap="square" rtlCol="0">
            <a:spAutoFit/>
          </a:bodyPr>
          <a:lstStyle/>
          <a:p>
            <a:r>
              <a:rPr lang="en-US" sz="1357" dirty="0">
                <a:latin typeface="Times New Roman" charset="0"/>
                <a:ea typeface="Times New Roman" charset="0"/>
                <a:cs typeface="Times New Roman" charset="0"/>
              </a:rPr>
              <a:t>3) Marched 190 miles to York in four days, attacking on the 25</a:t>
            </a:r>
            <a:r>
              <a:rPr lang="en-US" sz="1357" baseline="30000" dirty="0">
                <a:latin typeface="Times New Roman" charset="0"/>
                <a:ea typeface="Times New Roman" charset="0"/>
                <a:cs typeface="Times New Roman" charset="0"/>
              </a:rPr>
              <a:t>th</a:t>
            </a:r>
            <a:r>
              <a:rPr lang="en-US" sz="1357" dirty="0">
                <a:latin typeface="Times New Roman" charset="0"/>
                <a:ea typeface="Times New Roman" charset="0"/>
                <a:cs typeface="Times New Roman" charset="0"/>
              </a:rPr>
              <a:t> September 1066</a:t>
            </a:r>
          </a:p>
        </p:txBody>
      </p:sp>
      <p:sp>
        <p:nvSpPr>
          <p:cNvPr id="27" name="TextBox 26"/>
          <p:cNvSpPr txBox="1"/>
          <p:nvPr/>
        </p:nvSpPr>
        <p:spPr>
          <a:xfrm>
            <a:off x="6739718" y="2743286"/>
            <a:ext cx="2492619" cy="718851"/>
          </a:xfrm>
          <a:prstGeom prst="rect">
            <a:avLst/>
          </a:prstGeom>
          <a:noFill/>
        </p:spPr>
        <p:txBody>
          <a:bodyPr wrap="square" rtlCol="0">
            <a:spAutoFit/>
          </a:bodyPr>
          <a:lstStyle/>
          <a:p>
            <a:r>
              <a:rPr lang="en-US" sz="1357" dirty="0">
                <a:latin typeface="Times New Roman" charset="0"/>
                <a:ea typeface="Times New Roman" charset="0"/>
                <a:cs typeface="Times New Roman" charset="0"/>
              </a:rPr>
              <a:t>4) The Vikings were surprised by the Saxons and had not defended the bridge properly</a:t>
            </a:r>
          </a:p>
        </p:txBody>
      </p:sp>
      <p:sp>
        <p:nvSpPr>
          <p:cNvPr id="28" name="TextBox 27"/>
          <p:cNvSpPr txBox="1"/>
          <p:nvPr/>
        </p:nvSpPr>
        <p:spPr>
          <a:xfrm>
            <a:off x="9446323" y="2775361"/>
            <a:ext cx="2492619" cy="718851"/>
          </a:xfrm>
          <a:prstGeom prst="rect">
            <a:avLst/>
          </a:prstGeom>
          <a:noFill/>
        </p:spPr>
        <p:txBody>
          <a:bodyPr wrap="square" rtlCol="0">
            <a:spAutoFit/>
          </a:bodyPr>
          <a:lstStyle/>
          <a:p>
            <a:r>
              <a:rPr lang="en-US" sz="1357" dirty="0">
                <a:latin typeface="Times New Roman" charset="0"/>
                <a:ea typeface="Times New Roman" charset="0"/>
                <a:cs typeface="Times New Roman" charset="0"/>
              </a:rPr>
              <a:t>5) Many Vikings did not have any armour on due to being surprised by the Saxons</a:t>
            </a:r>
          </a:p>
        </p:txBody>
      </p:sp>
      <p:sp>
        <p:nvSpPr>
          <p:cNvPr id="29" name="TextBox 28"/>
          <p:cNvSpPr txBox="1"/>
          <p:nvPr/>
        </p:nvSpPr>
        <p:spPr>
          <a:xfrm>
            <a:off x="10409293" y="1908091"/>
            <a:ext cx="2332909" cy="718851"/>
          </a:xfrm>
          <a:prstGeom prst="rect">
            <a:avLst/>
          </a:prstGeom>
          <a:noFill/>
        </p:spPr>
        <p:txBody>
          <a:bodyPr wrap="square" rtlCol="0">
            <a:spAutoFit/>
          </a:bodyPr>
          <a:lstStyle/>
          <a:p>
            <a:r>
              <a:rPr lang="en-US" sz="1357" dirty="0">
                <a:latin typeface="Times New Roman" charset="0"/>
                <a:ea typeface="Times New Roman" charset="0"/>
                <a:cs typeface="Times New Roman" charset="0"/>
              </a:rPr>
              <a:t>6) A lone Viking warrior defended the bridge until he was killed by the Saxons</a:t>
            </a:r>
          </a:p>
        </p:txBody>
      </p:sp>
      <p:sp>
        <p:nvSpPr>
          <p:cNvPr id="30" name="TextBox 29"/>
          <p:cNvSpPr txBox="1"/>
          <p:nvPr/>
        </p:nvSpPr>
        <p:spPr>
          <a:xfrm>
            <a:off x="9711984" y="816755"/>
            <a:ext cx="3089616" cy="927690"/>
          </a:xfrm>
          <a:prstGeom prst="rect">
            <a:avLst/>
          </a:prstGeom>
          <a:noFill/>
        </p:spPr>
        <p:txBody>
          <a:bodyPr wrap="square" rtlCol="0">
            <a:spAutoFit/>
          </a:bodyPr>
          <a:lstStyle/>
          <a:p>
            <a:r>
              <a:rPr lang="en-US" sz="1357" dirty="0">
                <a:latin typeface="Times New Roman" charset="0"/>
                <a:ea typeface="Times New Roman" charset="0"/>
                <a:cs typeface="Times New Roman" charset="0"/>
              </a:rPr>
              <a:t>7) Hardrada and Tostig were both killed. Three days later Godwinson was told William hand landed in the south of England</a:t>
            </a:r>
          </a:p>
        </p:txBody>
      </p:sp>
      <p:sp>
        <p:nvSpPr>
          <p:cNvPr id="11" name="Rectangle 10"/>
          <p:cNvSpPr/>
          <p:nvPr/>
        </p:nvSpPr>
        <p:spPr>
          <a:xfrm>
            <a:off x="7001932" y="788552"/>
            <a:ext cx="2328099" cy="519614"/>
          </a:xfrm>
          <a:prstGeom prst="rect">
            <a:avLst/>
          </a:prstGeom>
          <a:ln w="28575">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92" dirty="0">
                <a:latin typeface="Times New Roman" charset="0"/>
                <a:ea typeface="Times New Roman" charset="0"/>
                <a:cs typeface="Times New Roman" charset="0"/>
              </a:rPr>
              <a:t>Harold Godwinson Vs Harald Hardrada</a:t>
            </a:r>
          </a:p>
        </p:txBody>
      </p:sp>
      <p:cxnSp>
        <p:nvCxnSpPr>
          <p:cNvPr id="44" name="Straight Connector 43"/>
          <p:cNvCxnSpPr>
            <a:stCxn id="2" idx="1"/>
          </p:cNvCxnSpPr>
          <p:nvPr/>
        </p:nvCxnSpPr>
        <p:spPr>
          <a:xfrm flipH="1" flipV="1">
            <a:off x="6665151" y="1308165"/>
            <a:ext cx="1031838" cy="4905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3" idx="2"/>
            <a:endCxn id="32" idx="0"/>
          </p:cNvCxnSpPr>
          <p:nvPr/>
        </p:nvCxnSpPr>
        <p:spPr>
          <a:xfrm flipH="1">
            <a:off x="5323638" y="1695964"/>
            <a:ext cx="188509" cy="711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335226" y="2542751"/>
            <a:ext cx="211645" cy="711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27" idx="1"/>
          </p:cNvCxnSpPr>
          <p:nvPr/>
        </p:nvCxnSpPr>
        <p:spPr>
          <a:xfrm>
            <a:off x="6584416" y="3032480"/>
            <a:ext cx="155302" cy="702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endCxn id="35" idx="1"/>
          </p:cNvCxnSpPr>
          <p:nvPr/>
        </p:nvCxnSpPr>
        <p:spPr>
          <a:xfrm>
            <a:off x="9040652" y="3129485"/>
            <a:ext cx="391633" cy="280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11741643" y="2686989"/>
            <a:ext cx="211339" cy="4291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29" idx="0"/>
            <a:endCxn id="37" idx="2"/>
          </p:cNvCxnSpPr>
          <p:nvPr/>
        </p:nvCxnSpPr>
        <p:spPr>
          <a:xfrm flipH="1" flipV="1">
            <a:off x="11244695" y="1806611"/>
            <a:ext cx="331053" cy="101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2" idx="6"/>
            <a:endCxn id="30" idx="1"/>
          </p:cNvCxnSpPr>
          <p:nvPr/>
        </p:nvCxnSpPr>
        <p:spPr>
          <a:xfrm flipV="1">
            <a:off x="8926259" y="1280600"/>
            <a:ext cx="785725" cy="7661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6932134" y="3708036"/>
            <a:ext cx="2328099" cy="519614"/>
          </a:xfrm>
          <a:prstGeom prst="rect">
            <a:avLst/>
          </a:prstGeom>
          <a:ln w="28575">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92" dirty="0">
                <a:latin typeface="Times New Roman" charset="0"/>
                <a:ea typeface="Times New Roman" charset="0"/>
                <a:cs typeface="Times New Roman" charset="0"/>
              </a:rPr>
              <a:t>Harold Godwinson Vs William Duke of Normandy</a:t>
            </a:r>
          </a:p>
        </p:txBody>
      </p:sp>
      <p:sp>
        <p:nvSpPr>
          <p:cNvPr id="64" name="Rounded Rectangle 63"/>
          <p:cNvSpPr/>
          <p:nvPr/>
        </p:nvSpPr>
        <p:spPr>
          <a:xfrm>
            <a:off x="3128432" y="4682653"/>
            <a:ext cx="1804498" cy="15719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92" dirty="0">
                <a:latin typeface="Times New Roman" charset="0"/>
                <a:ea typeface="Times New Roman" charset="0"/>
                <a:cs typeface="Times New Roman" charset="0"/>
              </a:rPr>
              <a:t>The Norman archers and cavalry attacked the Saxons on Senlac Hill, but were blocked by the housecarls and their shield wall formation</a:t>
            </a:r>
          </a:p>
        </p:txBody>
      </p:sp>
      <p:sp>
        <p:nvSpPr>
          <p:cNvPr id="65" name="Rounded Rectangle 64"/>
          <p:cNvSpPr/>
          <p:nvPr/>
        </p:nvSpPr>
        <p:spPr>
          <a:xfrm>
            <a:off x="5058372" y="4677033"/>
            <a:ext cx="1804498" cy="15719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63" dirty="0">
                <a:latin typeface="Times New Roman" charset="0"/>
                <a:ea typeface="Times New Roman" charset="0"/>
                <a:cs typeface="Times New Roman" charset="0"/>
              </a:rPr>
              <a:t>The Normans ran away and were chased by the fyrd who became stuck a the bottom of the hill and were slaughtered. This became known as the </a:t>
            </a:r>
            <a:r>
              <a:rPr lang="en-US" sz="1163" i="1" dirty="0">
                <a:latin typeface="Times New Roman" charset="0"/>
                <a:ea typeface="Times New Roman" charset="0"/>
                <a:cs typeface="Times New Roman" charset="0"/>
              </a:rPr>
              <a:t>feigned retreat</a:t>
            </a:r>
            <a:endParaRPr lang="en-US" sz="1163" dirty="0">
              <a:latin typeface="Times New Roman" charset="0"/>
              <a:ea typeface="Times New Roman" charset="0"/>
              <a:cs typeface="Times New Roman" charset="0"/>
            </a:endParaRPr>
          </a:p>
        </p:txBody>
      </p:sp>
      <p:sp>
        <p:nvSpPr>
          <p:cNvPr id="66" name="Rounded Rectangle 65"/>
          <p:cNvSpPr/>
          <p:nvPr/>
        </p:nvSpPr>
        <p:spPr>
          <a:xfrm>
            <a:off x="7060496" y="4688209"/>
            <a:ext cx="1804498" cy="15719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63" dirty="0">
                <a:latin typeface="Times New Roman" charset="0"/>
                <a:ea typeface="Times New Roman" charset="0"/>
                <a:cs typeface="Times New Roman" charset="0"/>
              </a:rPr>
              <a:t>At midday there was a break from the fighting. William changed his tactics and got his archers to fire straight into the housecarls which caught them by surprise</a:t>
            </a:r>
          </a:p>
        </p:txBody>
      </p:sp>
      <p:sp>
        <p:nvSpPr>
          <p:cNvPr id="67" name="Rounded Rectangle 66"/>
          <p:cNvSpPr/>
          <p:nvPr/>
        </p:nvSpPr>
        <p:spPr>
          <a:xfrm>
            <a:off x="9048551" y="4677033"/>
            <a:ext cx="1804498" cy="15719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63" dirty="0">
                <a:latin typeface="Times New Roman" charset="0"/>
                <a:ea typeface="Times New Roman" charset="0"/>
                <a:cs typeface="Times New Roman" charset="0"/>
              </a:rPr>
              <a:t>Wiliam ordered the cavalry to charge. The Normans deployed the </a:t>
            </a:r>
            <a:r>
              <a:rPr lang="en-US" sz="1163" i="1" dirty="0">
                <a:latin typeface="Times New Roman" charset="0"/>
                <a:ea typeface="Times New Roman" charset="0"/>
                <a:cs typeface="Times New Roman" charset="0"/>
              </a:rPr>
              <a:t>feigned retreat</a:t>
            </a:r>
            <a:r>
              <a:rPr lang="en-US" sz="1163" dirty="0">
                <a:latin typeface="Times New Roman" charset="0"/>
                <a:ea typeface="Times New Roman" charset="0"/>
                <a:cs typeface="Times New Roman" charset="0"/>
              </a:rPr>
              <a:t> again weakening the numbers of fyrds in the Saxon shield wall</a:t>
            </a:r>
          </a:p>
        </p:txBody>
      </p:sp>
      <p:sp>
        <p:nvSpPr>
          <p:cNvPr id="69" name="Rounded Rectangle 68"/>
          <p:cNvSpPr/>
          <p:nvPr/>
        </p:nvSpPr>
        <p:spPr>
          <a:xfrm>
            <a:off x="10974063" y="4688209"/>
            <a:ext cx="1804498" cy="15719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163" dirty="0">
                <a:latin typeface="Times New Roman" charset="0"/>
                <a:ea typeface="Times New Roman" charset="0"/>
                <a:cs typeface="Times New Roman" charset="0"/>
              </a:rPr>
              <a:t>The shield wall was disintegrating. The housecarls attempted to shield Godwinson but he was killed. Seeing his death the fyrd broke ranks and fled. The Normans were victorious </a:t>
            </a:r>
          </a:p>
        </p:txBody>
      </p:sp>
      <p:sp>
        <p:nvSpPr>
          <p:cNvPr id="7" name="TextBox 6"/>
          <p:cNvSpPr txBox="1"/>
          <p:nvPr/>
        </p:nvSpPr>
        <p:spPr>
          <a:xfrm>
            <a:off x="3188088" y="4248296"/>
            <a:ext cx="2960307" cy="301173"/>
          </a:xfrm>
          <a:prstGeom prst="rect">
            <a:avLst/>
          </a:prstGeom>
          <a:solidFill>
            <a:schemeClr val="accent4">
              <a:lumMod val="40000"/>
              <a:lumOff val="60000"/>
            </a:schemeClr>
          </a:solidFill>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357" b="1" dirty="0">
                <a:latin typeface="Times New Roman" charset="0"/>
                <a:ea typeface="Times New Roman" charset="0"/>
                <a:cs typeface="Times New Roman" charset="0"/>
              </a:rPr>
              <a:t>The story of the Battle of Hastings</a:t>
            </a:r>
            <a:r>
              <a:rPr lang="mr-IN" sz="1357" b="1" dirty="0">
                <a:latin typeface="Times New Roman" charset="0"/>
                <a:ea typeface="Times New Roman" charset="0"/>
                <a:cs typeface="Times New Roman" charset="0"/>
              </a:rPr>
              <a:t>…</a:t>
            </a:r>
            <a:endParaRPr lang="en-US" sz="1357" b="1" dirty="0">
              <a:latin typeface="Times New Roman" charset="0"/>
              <a:ea typeface="Times New Roman" charset="0"/>
              <a:cs typeface="Times New Roman" charset="0"/>
            </a:endParaRPr>
          </a:p>
        </p:txBody>
      </p:sp>
      <p:sp>
        <p:nvSpPr>
          <p:cNvPr id="38" name="TextBox 37"/>
          <p:cNvSpPr txBox="1"/>
          <p:nvPr/>
        </p:nvSpPr>
        <p:spPr>
          <a:xfrm>
            <a:off x="6452317" y="6349539"/>
            <a:ext cx="3793264" cy="301173"/>
          </a:xfrm>
          <a:prstGeom prst="rect">
            <a:avLst/>
          </a:prstGeom>
          <a:solidFill>
            <a:srgbClr val="92D050"/>
          </a:solidFill>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357" b="1" dirty="0">
                <a:latin typeface="Times New Roman" charset="0"/>
                <a:ea typeface="Times New Roman" charset="0"/>
                <a:cs typeface="Times New Roman" charset="0"/>
              </a:rPr>
              <a:t>Why </a:t>
            </a:r>
            <a:r>
              <a:rPr lang="en-GB" sz="1357" b="1">
                <a:latin typeface="Times New Roman" charset="0"/>
                <a:ea typeface="Times New Roman" charset="0"/>
                <a:cs typeface="Times New Roman" charset="0"/>
              </a:rPr>
              <a:t>did William win the Battle of Hastings?</a:t>
            </a:r>
            <a:endParaRPr lang="en-US" sz="1357" b="1" dirty="0">
              <a:latin typeface="Times New Roman" charset="0"/>
              <a:ea typeface="Times New Roman" charset="0"/>
              <a:cs typeface="Times New Roman" charset="0"/>
            </a:endParaRPr>
          </a:p>
        </p:txBody>
      </p:sp>
      <p:sp>
        <p:nvSpPr>
          <p:cNvPr id="8" name="Right Arrow 7"/>
          <p:cNvSpPr/>
          <p:nvPr/>
        </p:nvSpPr>
        <p:spPr>
          <a:xfrm>
            <a:off x="4932930" y="5327485"/>
            <a:ext cx="125442" cy="3045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3108"/>
          </a:p>
        </p:txBody>
      </p:sp>
      <p:sp>
        <p:nvSpPr>
          <p:cNvPr id="40" name="Right Arrow 39"/>
          <p:cNvSpPr/>
          <p:nvPr/>
        </p:nvSpPr>
        <p:spPr>
          <a:xfrm>
            <a:off x="6896313" y="5366062"/>
            <a:ext cx="125442" cy="3045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3108"/>
          </a:p>
        </p:txBody>
      </p:sp>
      <p:sp>
        <p:nvSpPr>
          <p:cNvPr id="41" name="Right Arrow 40"/>
          <p:cNvSpPr/>
          <p:nvPr/>
        </p:nvSpPr>
        <p:spPr>
          <a:xfrm>
            <a:off x="8908427" y="5392456"/>
            <a:ext cx="125442" cy="3045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3108"/>
          </a:p>
        </p:txBody>
      </p:sp>
      <p:sp>
        <p:nvSpPr>
          <p:cNvPr id="42" name="Right Arrow 41"/>
          <p:cNvSpPr/>
          <p:nvPr/>
        </p:nvSpPr>
        <p:spPr>
          <a:xfrm>
            <a:off x="10871811" y="5370120"/>
            <a:ext cx="125442" cy="3045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3108"/>
          </a:p>
        </p:txBody>
      </p:sp>
      <p:graphicFrame>
        <p:nvGraphicFramePr>
          <p:cNvPr id="12" name="Table 11"/>
          <p:cNvGraphicFramePr>
            <a:graphicFrameLocks noGrp="1"/>
          </p:cNvGraphicFramePr>
          <p:nvPr>
            <p:extLst/>
          </p:nvPr>
        </p:nvGraphicFramePr>
        <p:xfrm>
          <a:off x="3218878" y="6706460"/>
          <a:ext cx="9523324" cy="2425435"/>
        </p:xfrm>
        <a:graphic>
          <a:graphicData uri="http://schemas.openxmlformats.org/drawingml/2006/table">
            <a:tbl>
              <a:tblPr firstRow="1" bandRow="1">
                <a:tableStyleId>{2D5ABB26-0587-4C30-8999-92F81FD0307C}</a:tableStyleId>
              </a:tblPr>
              <a:tblGrid>
                <a:gridCol w="2380831">
                  <a:extLst>
                    <a:ext uri="{9D8B030D-6E8A-4147-A177-3AD203B41FA5}">
                      <a16:colId xmlns:a16="http://schemas.microsoft.com/office/drawing/2014/main" val="20000"/>
                    </a:ext>
                  </a:extLst>
                </a:gridCol>
                <a:gridCol w="2380831">
                  <a:extLst>
                    <a:ext uri="{9D8B030D-6E8A-4147-A177-3AD203B41FA5}">
                      <a16:colId xmlns:a16="http://schemas.microsoft.com/office/drawing/2014/main" val="20001"/>
                    </a:ext>
                  </a:extLst>
                </a:gridCol>
                <a:gridCol w="2380831">
                  <a:extLst>
                    <a:ext uri="{9D8B030D-6E8A-4147-A177-3AD203B41FA5}">
                      <a16:colId xmlns:a16="http://schemas.microsoft.com/office/drawing/2014/main" val="20002"/>
                    </a:ext>
                  </a:extLst>
                </a:gridCol>
                <a:gridCol w="2380831">
                  <a:extLst>
                    <a:ext uri="{9D8B030D-6E8A-4147-A177-3AD203B41FA5}">
                      <a16:colId xmlns:a16="http://schemas.microsoft.com/office/drawing/2014/main" val="20003"/>
                    </a:ext>
                  </a:extLst>
                </a:gridCol>
              </a:tblGrid>
              <a:tr h="326067">
                <a:tc>
                  <a:txBody>
                    <a:bodyPr/>
                    <a:lstStyle/>
                    <a:p>
                      <a:pPr algn="ctr"/>
                      <a:r>
                        <a:rPr lang="en-US" sz="1300" b="1" dirty="0" smtClean="0">
                          <a:latin typeface="Comic Sans MS" charset="0"/>
                          <a:ea typeface="Comic Sans MS" charset="0"/>
                          <a:cs typeface="Comic Sans MS" charset="0"/>
                        </a:rPr>
                        <a:t>Luck</a:t>
                      </a:r>
                      <a:endParaRPr lang="en-US" sz="1300" b="1"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1300" b="1" dirty="0" smtClean="0">
                          <a:latin typeface="Comic Sans MS" charset="0"/>
                          <a:ea typeface="Comic Sans MS" charset="0"/>
                          <a:cs typeface="Comic Sans MS" charset="0"/>
                        </a:rPr>
                        <a:t>William’s leadership</a:t>
                      </a:r>
                      <a:endParaRPr lang="en-US" sz="1300" b="1"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1300" b="1" dirty="0" smtClean="0">
                          <a:latin typeface="Comic Sans MS" charset="0"/>
                          <a:ea typeface="Comic Sans MS" charset="0"/>
                          <a:cs typeface="Comic Sans MS" charset="0"/>
                        </a:rPr>
                        <a:t>Harold’s weaknesses</a:t>
                      </a:r>
                      <a:endParaRPr lang="en-US" sz="1300" b="1"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sz="1300" b="1" dirty="0" smtClean="0">
                          <a:latin typeface="Comic Sans MS" charset="0"/>
                          <a:ea typeface="Comic Sans MS" charset="0"/>
                          <a:cs typeface="Comic Sans MS" charset="0"/>
                        </a:rPr>
                        <a:t>Other</a:t>
                      </a:r>
                      <a:endParaRPr lang="en-US" sz="1300" b="1"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2087646">
                <a:tc>
                  <a:txBody>
                    <a:bodyPr/>
                    <a:lstStyle/>
                    <a:p>
                      <a:pPr marL="171450" indent="-171450">
                        <a:buFont typeface="Arial" charset="0"/>
                        <a:buChar char="•"/>
                      </a:pPr>
                      <a:r>
                        <a:rPr lang="en-US" sz="1300" dirty="0" smtClean="0">
                          <a:latin typeface="Times New Roman" charset="0"/>
                          <a:ea typeface="Times New Roman" charset="0"/>
                          <a:cs typeface="Times New Roman" charset="0"/>
                        </a:rPr>
                        <a:t>Both Hardrada</a:t>
                      </a:r>
                      <a:r>
                        <a:rPr lang="en-US" sz="1300" baseline="0" dirty="0" smtClean="0">
                          <a:latin typeface="Times New Roman" charset="0"/>
                          <a:ea typeface="Times New Roman" charset="0"/>
                          <a:cs typeface="Times New Roman" charset="0"/>
                        </a:rPr>
                        <a:t> and William launched their attack at the same time.</a:t>
                      </a:r>
                    </a:p>
                    <a:p>
                      <a:pPr marL="171450" indent="-171450">
                        <a:buFont typeface="Arial" charset="0"/>
                        <a:buChar char="•"/>
                      </a:pPr>
                      <a:r>
                        <a:rPr lang="en-US" sz="1300" baseline="0" dirty="0" smtClean="0">
                          <a:latin typeface="Times New Roman" charset="0"/>
                          <a:ea typeface="Times New Roman" charset="0"/>
                          <a:cs typeface="Times New Roman" charset="0"/>
                        </a:rPr>
                        <a:t>A number of Harold’s best troops were killed during the Battle of Stamford Bridge</a:t>
                      </a:r>
                    </a:p>
                    <a:p>
                      <a:pPr marL="171450" indent="-171450">
                        <a:buFont typeface="Arial" charset="0"/>
                        <a:buChar char="•"/>
                      </a:pPr>
                      <a:r>
                        <a:rPr lang="en-US" sz="1300" baseline="0" dirty="0" smtClean="0">
                          <a:latin typeface="Times New Roman" charset="0"/>
                          <a:ea typeface="Times New Roman" charset="0"/>
                          <a:cs typeface="Times New Roman" charset="0"/>
                        </a:rPr>
                        <a:t>Some say William’s soldier’s ran away, which led to the feigned retreat.</a:t>
                      </a:r>
                    </a:p>
                    <a:p>
                      <a:pPr marL="171450" indent="-171450">
                        <a:buFont typeface="Arial" charset="0"/>
                        <a:buChar char="•"/>
                      </a:pP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William delayed his invasion</a:t>
                      </a:r>
                      <a:r>
                        <a:rPr lang="en-US" sz="1300" baseline="0" dirty="0" smtClean="0">
                          <a:latin typeface="Times New Roman" charset="0"/>
                          <a:ea typeface="Times New Roman" charset="0"/>
                          <a:cs typeface="Times New Roman" charset="0"/>
                        </a:rPr>
                        <a:t> which </a:t>
                      </a:r>
                      <a:r>
                        <a:rPr lang="en-US" sz="1300" baseline="0" dirty="0" err="1" smtClean="0">
                          <a:latin typeface="Times New Roman" charset="0"/>
                          <a:ea typeface="Times New Roman" charset="0"/>
                          <a:cs typeface="Times New Roman" charset="0"/>
                        </a:rPr>
                        <a:t>demoralised</a:t>
                      </a:r>
                      <a:r>
                        <a:rPr lang="en-US" sz="1300" baseline="0" dirty="0" smtClean="0">
                          <a:latin typeface="Times New Roman" charset="0"/>
                          <a:ea typeface="Times New Roman" charset="0"/>
                          <a:cs typeface="Times New Roman" charset="0"/>
                        </a:rPr>
                        <a:t> Harold’s soldiers.</a:t>
                      </a:r>
                    </a:p>
                    <a:p>
                      <a:pPr marL="171450" indent="-171450">
                        <a:buFont typeface="Arial" charset="0"/>
                        <a:buChar char="•"/>
                      </a:pPr>
                      <a:r>
                        <a:rPr lang="en-US" sz="1300" baseline="0" dirty="0" smtClean="0">
                          <a:latin typeface="Times New Roman" charset="0"/>
                          <a:ea typeface="Times New Roman" charset="0"/>
                          <a:cs typeface="Times New Roman" charset="0"/>
                        </a:rPr>
                        <a:t>William brought all the equipment needed to feed and defend his army.</a:t>
                      </a:r>
                    </a:p>
                    <a:p>
                      <a:pPr marL="171450" indent="-171450">
                        <a:buFont typeface="Arial" charset="0"/>
                        <a:buChar char="•"/>
                      </a:pPr>
                      <a:r>
                        <a:rPr lang="en-US" sz="1300" baseline="0" dirty="0" smtClean="0">
                          <a:latin typeface="Times New Roman" charset="0"/>
                          <a:ea typeface="Times New Roman" charset="0"/>
                          <a:cs typeface="Times New Roman" charset="0"/>
                        </a:rPr>
                        <a:t>William’s troops were organised into divisions with a system of communication.</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Harold</a:t>
                      </a:r>
                      <a:r>
                        <a:rPr lang="en-US" sz="1300" baseline="0" dirty="0" smtClean="0">
                          <a:latin typeface="Times New Roman" charset="0"/>
                          <a:ea typeface="Times New Roman" charset="0"/>
                          <a:cs typeface="Times New Roman" charset="0"/>
                        </a:rPr>
                        <a:t> hurried to face William. He could have waited for an extra 20,000 troops.</a:t>
                      </a:r>
                    </a:p>
                    <a:p>
                      <a:pPr marL="171450" indent="-171450">
                        <a:buFont typeface="Arial" charset="0"/>
                        <a:buChar char="•"/>
                      </a:pPr>
                      <a:r>
                        <a:rPr lang="en-US" sz="1300" baseline="0" dirty="0" smtClean="0">
                          <a:latin typeface="Times New Roman" charset="0"/>
                          <a:ea typeface="Times New Roman" charset="0"/>
                          <a:cs typeface="Times New Roman" charset="0"/>
                        </a:rPr>
                        <a:t>Harold chosen to fight on foot rather than horseback.  This made it difficult to communicate with his troops.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The invasions happened during</a:t>
                      </a:r>
                      <a:r>
                        <a:rPr lang="en-US" sz="1300" baseline="0" dirty="0" smtClean="0">
                          <a:latin typeface="Times New Roman" charset="0"/>
                          <a:ea typeface="Times New Roman" charset="0"/>
                          <a:cs typeface="Times New Roman" charset="0"/>
                        </a:rPr>
                        <a:t> harvest season which led to desertions in Harold’s fyrd.</a:t>
                      </a:r>
                    </a:p>
                    <a:p>
                      <a:pPr marL="171450" indent="-171450">
                        <a:buFont typeface="Arial" charset="0"/>
                        <a:buChar char="•"/>
                      </a:pPr>
                      <a:r>
                        <a:rPr lang="en-US" sz="1300" baseline="0" dirty="0" smtClean="0">
                          <a:latin typeface="Times New Roman" charset="0"/>
                          <a:ea typeface="Times New Roman" charset="0"/>
                          <a:cs typeface="Times New Roman" charset="0"/>
                        </a:rPr>
                        <a:t>William gained the Papal Banner so his soldiers believed they had Gods blessing to fight.</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6314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6705" y="369278"/>
            <a:ext cx="9724896" cy="37527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3108" dirty="0">
                <a:latin typeface="Comic Sans MS" charset="0"/>
                <a:ea typeface="Comic Sans MS" charset="0"/>
                <a:cs typeface="Comic Sans MS" charset="0"/>
              </a:rPr>
              <a:t>How did William establish control over England?</a:t>
            </a:r>
          </a:p>
        </p:txBody>
      </p:sp>
      <p:sp>
        <p:nvSpPr>
          <p:cNvPr id="5" name="Rectangle 4"/>
          <p:cNvSpPr/>
          <p:nvPr/>
        </p:nvSpPr>
        <p:spPr>
          <a:xfrm>
            <a:off x="1" y="369278"/>
            <a:ext cx="3076703" cy="6913934"/>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6" name="TextBox 5"/>
          <p:cNvSpPr txBox="1"/>
          <p:nvPr/>
        </p:nvSpPr>
        <p:spPr>
          <a:xfrm>
            <a:off x="-15967" y="369276"/>
            <a:ext cx="3092672" cy="6606167"/>
          </a:xfrm>
          <a:prstGeom prst="rect">
            <a:avLst/>
          </a:prstGeom>
          <a:noFill/>
        </p:spPr>
        <p:txBody>
          <a:bodyPr wrap="square" rtlCol="0">
            <a:spAutoFit/>
          </a:bodyPr>
          <a:lstStyle/>
          <a:p>
            <a:pPr algn="ctr"/>
            <a:r>
              <a:rPr lang="en-US" sz="1551" i="1" u="sng" dirty="0">
                <a:latin typeface="Times New Roman" charset="0"/>
                <a:ea typeface="Times New Roman" charset="0"/>
                <a:cs typeface="Times New Roman" charset="0"/>
              </a:rPr>
              <a:t>Topic Summary</a:t>
            </a:r>
          </a:p>
          <a:p>
            <a:endParaRPr lang="en-US" sz="1422" i="1" u="sng"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William took over two months to secure the throne before being crowed king.</a:t>
            </a:r>
          </a:p>
          <a:p>
            <a:pPr marL="295420" indent="-295420">
              <a:buFont typeface="+mj-lt"/>
              <a:buAutoNum type="arabicPeriod"/>
            </a:pPr>
            <a:endParaRPr lang="en-US" sz="1357" i="1"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William ruled both England and Normandy and had to rely on loyal followers to rule on his behalf.</a:t>
            </a:r>
          </a:p>
          <a:p>
            <a:pPr marL="295420" indent="-295420">
              <a:buFont typeface="+mj-lt"/>
              <a:buAutoNum type="arabicPeriod"/>
            </a:pPr>
            <a:endParaRPr lang="en-US" sz="1357" i="1"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William was able to overcome all the rebellions against him but it was not easy and he had to use a variety of tactics, such as intimidation, patronage and granting concessions.</a:t>
            </a:r>
          </a:p>
          <a:p>
            <a:pPr marL="295420" indent="-295420">
              <a:buFont typeface="+mj-lt"/>
              <a:buAutoNum type="arabicPeriod"/>
            </a:pPr>
            <a:endParaRPr lang="en-US" sz="1357" i="1"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The use of terror in the north was to try to prevent any future rebellion in a troublesome region.</a:t>
            </a:r>
          </a:p>
          <a:p>
            <a:pPr marL="295420" indent="-295420">
              <a:buFont typeface="+mj-lt"/>
              <a:buAutoNum type="arabicPeriod"/>
            </a:pPr>
            <a:endParaRPr lang="en-US" sz="1357" i="1"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William built castles throughout the country to maintain a military presence, particularly in difficult areas, and to intimidate the people in the hope they would not attempt to rebel.</a:t>
            </a:r>
          </a:p>
          <a:p>
            <a:pPr marL="295420" indent="-295420">
              <a:buFont typeface="+mj-lt"/>
              <a:buAutoNum type="arabicPeriod"/>
            </a:pPr>
            <a:endParaRPr lang="en-US" sz="1357" i="1" dirty="0">
              <a:latin typeface="Times New Roman" charset="0"/>
              <a:ea typeface="Times New Roman" charset="0"/>
              <a:cs typeface="Times New Roman" charset="0"/>
            </a:endParaRPr>
          </a:p>
          <a:p>
            <a:pPr marL="295420" indent="-295420">
              <a:buFont typeface="+mj-lt"/>
              <a:buAutoNum type="arabicPeriod"/>
            </a:pPr>
            <a:r>
              <a:rPr lang="en-US" sz="1357" i="1" dirty="0">
                <a:latin typeface="Times New Roman" charset="0"/>
                <a:ea typeface="Times New Roman" charset="0"/>
                <a:cs typeface="Times New Roman" charset="0"/>
              </a:rPr>
              <a:t>While the succession to his sons was not without complications, the Normans were secure in their leadership of England.</a:t>
            </a:r>
          </a:p>
        </p:txBody>
      </p:sp>
      <p:graphicFrame>
        <p:nvGraphicFramePr>
          <p:cNvPr id="14" name="Table 13"/>
          <p:cNvGraphicFramePr>
            <a:graphicFrameLocks noGrp="1"/>
          </p:cNvGraphicFramePr>
          <p:nvPr>
            <p:extLst/>
          </p:nvPr>
        </p:nvGraphicFramePr>
        <p:xfrm>
          <a:off x="3092673" y="744549"/>
          <a:ext cx="9708925" cy="6542180"/>
        </p:xfrm>
        <a:graphic>
          <a:graphicData uri="http://schemas.openxmlformats.org/drawingml/2006/table">
            <a:tbl>
              <a:tblPr firstRow="1" bandRow="1">
                <a:tableStyleId>{2D5ABB26-0587-4C30-8999-92F81FD0307C}</a:tableStyleId>
              </a:tblPr>
              <a:tblGrid>
                <a:gridCol w="1941785">
                  <a:extLst>
                    <a:ext uri="{9D8B030D-6E8A-4147-A177-3AD203B41FA5}">
                      <a16:colId xmlns:a16="http://schemas.microsoft.com/office/drawing/2014/main" val="20000"/>
                    </a:ext>
                  </a:extLst>
                </a:gridCol>
                <a:gridCol w="1941785">
                  <a:extLst>
                    <a:ext uri="{9D8B030D-6E8A-4147-A177-3AD203B41FA5}">
                      <a16:colId xmlns:a16="http://schemas.microsoft.com/office/drawing/2014/main" val="20001"/>
                    </a:ext>
                  </a:extLst>
                </a:gridCol>
                <a:gridCol w="1941785">
                  <a:extLst>
                    <a:ext uri="{9D8B030D-6E8A-4147-A177-3AD203B41FA5}">
                      <a16:colId xmlns:a16="http://schemas.microsoft.com/office/drawing/2014/main" val="20002"/>
                    </a:ext>
                  </a:extLst>
                </a:gridCol>
                <a:gridCol w="1941785">
                  <a:extLst>
                    <a:ext uri="{9D8B030D-6E8A-4147-A177-3AD203B41FA5}">
                      <a16:colId xmlns:a16="http://schemas.microsoft.com/office/drawing/2014/main" val="20003"/>
                    </a:ext>
                  </a:extLst>
                </a:gridCol>
                <a:gridCol w="1941785">
                  <a:extLst>
                    <a:ext uri="{9D8B030D-6E8A-4147-A177-3AD203B41FA5}">
                      <a16:colId xmlns:a16="http://schemas.microsoft.com/office/drawing/2014/main" val="20004"/>
                    </a:ext>
                  </a:extLst>
                </a:gridCol>
              </a:tblGrid>
              <a:tr h="709012">
                <a:tc>
                  <a:txBody>
                    <a:bodyPr/>
                    <a:lstStyle/>
                    <a:p>
                      <a:r>
                        <a:rPr lang="en-US" sz="1300" b="1" dirty="0" smtClean="0">
                          <a:latin typeface="Times New Roman" charset="0"/>
                          <a:ea typeface="Times New Roman" charset="0"/>
                          <a:cs typeface="Times New Roman" charset="0"/>
                        </a:rPr>
                        <a:t>Terror</a:t>
                      </a:r>
                      <a:r>
                        <a:rPr lang="en-US" sz="1300" dirty="0" smtClean="0">
                          <a:latin typeface="Times New Roman" charset="0"/>
                          <a:ea typeface="Times New Roman" charset="0"/>
                          <a:cs typeface="Times New Roman" charset="0"/>
                        </a:rPr>
                        <a:t>: use</a:t>
                      </a:r>
                      <a:r>
                        <a:rPr lang="en-US" sz="1300" baseline="0" dirty="0" smtClean="0">
                          <a:latin typeface="Times New Roman" charset="0"/>
                          <a:ea typeface="Times New Roman" charset="0"/>
                          <a:cs typeface="Times New Roman" charset="0"/>
                        </a:rPr>
                        <a:t> of violence to crush rebellions.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5ECFF"/>
                    </a:solidFill>
                  </a:tcPr>
                </a:tc>
                <a:tc>
                  <a:txBody>
                    <a:bodyPr/>
                    <a:lstStyle/>
                    <a:p>
                      <a:r>
                        <a:rPr lang="en-US" sz="1300" b="1" dirty="0" smtClean="0">
                          <a:latin typeface="Times New Roman" charset="0"/>
                          <a:ea typeface="Times New Roman" charset="0"/>
                          <a:cs typeface="Times New Roman" charset="0"/>
                        </a:rPr>
                        <a:t>Military Presence</a:t>
                      </a:r>
                      <a:r>
                        <a:rPr lang="en-US" sz="1300" dirty="0" smtClean="0">
                          <a:latin typeface="Times New Roman" charset="0"/>
                          <a:ea typeface="Times New Roman" charset="0"/>
                          <a:cs typeface="Times New Roman" charset="0"/>
                        </a:rPr>
                        <a:t>: intimidating people by using soldiers</a:t>
                      </a:r>
                      <a:r>
                        <a:rPr lang="en-US" sz="1300" baseline="0" dirty="0" smtClean="0">
                          <a:latin typeface="Times New Roman" charset="0"/>
                          <a:ea typeface="Times New Roman" charset="0"/>
                          <a:cs typeface="Times New Roman" charset="0"/>
                        </a:rPr>
                        <a:t> and castles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5ECFF"/>
                    </a:solidFill>
                  </a:tcPr>
                </a:tc>
                <a:tc>
                  <a:txBody>
                    <a:bodyPr/>
                    <a:lstStyle/>
                    <a:p>
                      <a:r>
                        <a:rPr lang="en-US" sz="1300" b="1" dirty="0" smtClean="0">
                          <a:latin typeface="Times New Roman" charset="0"/>
                          <a:ea typeface="Times New Roman" charset="0"/>
                          <a:cs typeface="Times New Roman" charset="0"/>
                        </a:rPr>
                        <a:t>Patronage</a:t>
                      </a:r>
                      <a:r>
                        <a:rPr lang="en-US" sz="1300" dirty="0" smtClean="0">
                          <a:latin typeface="Times New Roman" charset="0"/>
                          <a:ea typeface="Times New Roman" charset="0"/>
                          <a:cs typeface="Times New Roman" charset="0"/>
                        </a:rPr>
                        <a:t>: giving</a:t>
                      </a:r>
                      <a:r>
                        <a:rPr lang="en-US" sz="1300" baseline="0" dirty="0" smtClean="0">
                          <a:latin typeface="Times New Roman" charset="0"/>
                          <a:ea typeface="Times New Roman" charset="0"/>
                          <a:cs typeface="Times New Roman" charset="0"/>
                        </a:rPr>
                        <a:t> land and titles to people for their loyalty.</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5ECFF"/>
                    </a:solidFill>
                  </a:tcPr>
                </a:tc>
                <a:tc>
                  <a:txBody>
                    <a:bodyPr/>
                    <a:lstStyle/>
                    <a:p>
                      <a:r>
                        <a:rPr lang="en-US" sz="1300" b="1" dirty="0" smtClean="0">
                          <a:latin typeface="Times New Roman" charset="0"/>
                          <a:ea typeface="Times New Roman" charset="0"/>
                          <a:cs typeface="Times New Roman" charset="0"/>
                        </a:rPr>
                        <a:t>Concessions</a:t>
                      </a:r>
                      <a:r>
                        <a:rPr lang="en-US" sz="1300" dirty="0" smtClean="0">
                          <a:latin typeface="Times New Roman" charset="0"/>
                          <a:ea typeface="Times New Roman" charset="0"/>
                          <a:cs typeface="Times New Roman" charset="0"/>
                        </a:rPr>
                        <a:t>: Compromising</a:t>
                      </a:r>
                      <a:r>
                        <a:rPr lang="en-US" sz="1300" baseline="0" dirty="0" smtClean="0">
                          <a:latin typeface="Times New Roman" charset="0"/>
                          <a:ea typeface="Times New Roman" charset="0"/>
                          <a:cs typeface="Times New Roman" charset="0"/>
                        </a:rPr>
                        <a:t> with enemies for their support.</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5ECFF"/>
                    </a:solidFill>
                  </a:tcPr>
                </a:tc>
                <a:tc>
                  <a:txBody>
                    <a:bodyPr/>
                    <a:lstStyle/>
                    <a:p>
                      <a:r>
                        <a:rPr lang="en-US" sz="1300" b="1" dirty="0" smtClean="0">
                          <a:latin typeface="Times New Roman" charset="0"/>
                          <a:ea typeface="Times New Roman" charset="0"/>
                          <a:cs typeface="Times New Roman" charset="0"/>
                        </a:rPr>
                        <a:t>Legality</a:t>
                      </a:r>
                      <a:r>
                        <a:rPr lang="en-US" sz="1300" dirty="0" smtClean="0">
                          <a:latin typeface="Times New Roman" charset="0"/>
                          <a:ea typeface="Times New Roman" charset="0"/>
                          <a:cs typeface="Times New Roman" charset="0"/>
                        </a:rPr>
                        <a:t>: show he was the legal</a:t>
                      </a:r>
                      <a:r>
                        <a:rPr lang="en-US" sz="1300" baseline="0" dirty="0" smtClean="0">
                          <a:latin typeface="Times New Roman" charset="0"/>
                          <a:ea typeface="Times New Roman" charset="0"/>
                          <a:cs typeface="Times New Roman" charset="0"/>
                        </a:rPr>
                        <a:t> and rightful king of England.</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5ECFF"/>
                    </a:solidFill>
                  </a:tcPr>
                </a:tc>
                <a:extLst>
                  <a:ext uri="{0D108BD9-81ED-4DB2-BD59-A6C34878D82A}">
                    <a16:rowId xmlns:a16="http://schemas.microsoft.com/office/drawing/2014/main" val="10000"/>
                  </a:ext>
                </a:extLst>
              </a:tr>
              <a:tr h="5829652">
                <a:tc>
                  <a:txBody>
                    <a:bodyPr/>
                    <a:lstStyle/>
                    <a:p>
                      <a:pPr marL="171450" indent="-171450">
                        <a:buFont typeface="Arial" charset="0"/>
                        <a:buChar char="•"/>
                      </a:pPr>
                      <a:r>
                        <a:rPr lang="en-US" sz="1300" dirty="0" smtClean="0">
                          <a:latin typeface="Times New Roman" charset="0"/>
                          <a:ea typeface="Times New Roman" charset="0"/>
                          <a:cs typeface="Times New Roman" charset="0"/>
                        </a:rPr>
                        <a:t>1066: William</a:t>
                      </a:r>
                      <a:r>
                        <a:rPr lang="en-US" sz="1300" baseline="0" dirty="0" smtClean="0">
                          <a:latin typeface="Times New Roman" charset="0"/>
                          <a:ea typeface="Times New Roman" charset="0"/>
                          <a:cs typeface="Times New Roman" charset="0"/>
                        </a:rPr>
                        <a:t> punished the town of Poitiers for their role in killing Normans. Most of the town was brunt and key people were killed.</a:t>
                      </a:r>
                    </a:p>
                    <a:p>
                      <a:pPr marL="171450" indent="-171450">
                        <a:buFont typeface="Arial" charset="0"/>
                        <a:buChar char="•"/>
                      </a:pPr>
                      <a:r>
                        <a:rPr lang="en-US" sz="1300" dirty="0" smtClean="0">
                          <a:latin typeface="Times New Roman" charset="0"/>
                          <a:ea typeface="Times New Roman" charset="0"/>
                          <a:cs typeface="Times New Roman" charset="0"/>
                        </a:rPr>
                        <a:t>Those who died</a:t>
                      </a:r>
                      <a:r>
                        <a:rPr lang="en-US" sz="1300" baseline="0" dirty="0" smtClean="0">
                          <a:latin typeface="Times New Roman" charset="0"/>
                          <a:ea typeface="Times New Roman" charset="0"/>
                          <a:cs typeface="Times New Roman" charset="0"/>
                        </a:rPr>
                        <a:t> at Hastings had their land given to Normans who had fought for William.</a:t>
                      </a:r>
                    </a:p>
                    <a:p>
                      <a:pPr marL="171450" indent="-171450">
                        <a:buFont typeface="Arial" charset="0"/>
                        <a:buChar char="•"/>
                      </a:pPr>
                      <a:r>
                        <a:rPr lang="en-US" sz="1300" baseline="0" dirty="0" smtClean="0">
                          <a:latin typeface="Times New Roman" charset="0"/>
                          <a:ea typeface="Times New Roman" charset="0"/>
                          <a:cs typeface="Times New Roman" charset="0"/>
                        </a:rPr>
                        <a:t>1068: William besieged the city of Exeter which surrendered to the Normans after 18 days.</a:t>
                      </a:r>
                    </a:p>
                    <a:p>
                      <a:pPr marL="171450" indent="-171450">
                        <a:buFont typeface="Arial" charset="0"/>
                        <a:buChar char="•"/>
                      </a:pPr>
                      <a:r>
                        <a:rPr lang="en-US" sz="1300" baseline="0" dirty="0" smtClean="0">
                          <a:latin typeface="Times New Roman" charset="0"/>
                          <a:ea typeface="Times New Roman" charset="0"/>
                          <a:cs typeface="Times New Roman" charset="0"/>
                        </a:rPr>
                        <a:t>Harrying of the North: killed Saxons, burnt down their homes, animals and crops.</a:t>
                      </a:r>
                    </a:p>
                    <a:p>
                      <a:pPr marL="171450" indent="-171450">
                        <a:buFont typeface="Arial" charset="0"/>
                        <a:buChar char="•"/>
                      </a:pPr>
                      <a:r>
                        <a:rPr lang="en-US" sz="1300" baseline="0" dirty="0" smtClean="0">
                          <a:latin typeface="Times New Roman" charset="0"/>
                          <a:ea typeface="Times New Roman" charset="0"/>
                          <a:cs typeface="Times New Roman" charset="0"/>
                        </a:rPr>
                        <a:t>Early revolt of 1075: William took land off earls and beheaded </a:t>
                      </a:r>
                      <a:r>
                        <a:rPr lang="en-US" sz="1300" baseline="0" dirty="0" err="1" smtClean="0">
                          <a:latin typeface="Times New Roman" charset="0"/>
                          <a:ea typeface="Times New Roman" charset="0"/>
                          <a:cs typeface="Times New Roman" charset="0"/>
                        </a:rPr>
                        <a:t>Waltheof</a:t>
                      </a:r>
                      <a:r>
                        <a:rPr lang="en-US" sz="1300" baseline="0" dirty="0" smtClean="0">
                          <a:latin typeface="Times New Roman" charset="0"/>
                          <a:ea typeface="Times New Roman" charset="0"/>
                          <a:cs typeface="Times New Roman" charset="0"/>
                        </a:rPr>
                        <a:t> to show his power.</a:t>
                      </a:r>
                    </a:p>
                    <a:p>
                      <a:pPr marL="171450" indent="-171450">
                        <a:buFont typeface="Arial" charset="0"/>
                        <a:buChar char="•"/>
                      </a:pPr>
                      <a:endParaRPr lang="en-US" sz="1300" dirty="0" smtClean="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b="100000"/>
                      </a:path>
                      <a:tileRect t="-100000" r="-100000"/>
                    </a:gra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1066:</a:t>
                      </a:r>
                      <a:r>
                        <a:rPr lang="en-US" sz="1300" baseline="0" dirty="0" smtClean="0">
                          <a:latin typeface="Times New Roman" charset="0"/>
                          <a:ea typeface="Times New Roman" charset="0"/>
                          <a:cs typeface="Times New Roman" charset="0"/>
                        </a:rPr>
                        <a:t> William left a garrison of soldiers at Hastings and Dover to defend his position.</a:t>
                      </a:r>
                    </a:p>
                    <a:p>
                      <a:pPr marL="171450" indent="-171450">
                        <a:buFont typeface="Arial" charset="0"/>
                        <a:buChar char="•"/>
                      </a:pPr>
                      <a:r>
                        <a:rPr lang="en-US" sz="1300" baseline="0" dirty="0" smtClean="0">
                          <a:latin typeface="Times New Roman" charset="0"/>
                          <a:ea typeface="Times New Roman" charset="0"/>
                          <a:cs typeface="Times New Roman" charset="0"/>
                        </a:rPr>
                        <a:t>1067: William returned to Normandy but took some of his potential enemies with him including Archbishop Stigand.</a:t>
                      </a:r>
                    </a:p>
                    <a:p>
                      <a:pPr marL="171450" indent="-171450">
                        <a:buFont typeface="Arial" charset="0"/>
                        <a:buChar char="•"/>
                      </a:pPr>
                      <a:r>
                        <a:rPr lang="en-US" sz="1300" baseline="0" dirty="0" smtClean="0">
                          <a:latin typeface="Times New Roman" charset="0"/>
                          <a:ea typeface="Times New Roman" charset="0"/>
                          <a:cs typeface="Times New Roman" charset="0"/>
                        </a:rPr>
                        <a:t>The Normans built castles to defend their positions and collected taxes to pay for them and Norman soldiers.</a:t>
                      </a:r>
                    </a:p>
                    <a:p>
                      <a:pPr marL="171450" indent="-171450">
                        <a:buFont typeface="Arial" charset="0"/>
                        <a:buChar char="•"/>
                      </a:pPr>
                      <a:r>
                        <a:rPr lang="en-US" sz="1300" baseline="0" dirty="0" smtClean="0">
                          <a:latin typeface="Times New Roman" charset="0"/>
                          <a:ea typeface="Times New Roman" charset="0"/>
                          <a:cs typeface="Times New Roman" charset="0"/>
                        </a:rPr>
                        <a:t>A castle was built in Warwick to stop Earls Edwin and </a:t>
                      </a:r>
                      <a:r>
                        <a:rPr lang="en-US" sz="1300" baseline="0" dirty="0" err="1" smtClean="0">
                          <a:latin typeface="Times New Roman" charset="0"/>
                          <a:ea typeface="Times New Roman" charset="0"/>
                          <a:cs typeface="Times New Roman" charset="0"/>
                        </a:rPr>
                        <a:t>Morcar</a:t>
                      </a:r>
                      <a:r>
                        <a:rPr lang="en-US" sz="1300" baseline="0" dirty="0" smtClean="0">
                          <a:latin typeface="Times New Roman" charset="0"/>
                          <a:ea typeface="Times New Roman" charset="0"/>
                          <a:cs typeface="Times New Roman" charset="0"/>
                        </a:rPr>
                        <a:t> from rebelling.</a:t>
                      </a:r>
                    </a:p>
                    <a:p>
                      <a:pPr marL="171450" indent="-171450">
                        <a:buFont typeface="Arial" charset="0"/>
                        <a:buChar char="•"/>
                      </a:pPr>
                      <a:r>
                        <a:rPr lang="en-US" sz="1300" baseline="0" dirty="0" smtClean="0">
                          <a:latin typeface="Times New Roman" charset="0"/>
                          <a:ea typeface="Times New Roman" charset="0"/>
                          <a:cs typeface="Times New Roman" charset="0"/>
                        </a:rPr>
                        <a:t>After defeating the uprising in the north, William built a second castle in York and placed Fitz </a:t>
                      </a:r>
                      <a:r>
                        <a:rPr lang="en-US" sz="1300" baseline="0" dirty="0" err="1" smtClean="0">
                          <a:latin typeface="Times New Roman" charset="0"/>
                          <a:ea typeface="Times New Roman" charset="0"/>
                          <a:cs typeface="Times New Roman" charset="0"/>
                        </a:rPr>
                        <a:t>Osbern</a:t>
                      </a:r>
                      <a:r>
                        <a:rPr lang="en-US" sz="1300" baseline="0" dirty="0" smtClean="0">
                          <a:latin typeface="Times New Roman" charset="0"/>
                          <a:ea typeface="Times New Roman" charset="0"/>
                          <a:cs typeface="Times New Roman" charset="0"/>
                        </a:rPr>
                        <a:t> in charge.</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b="100000"/>
                      </a:path>
                      <a:tileRect t="-100000" r="-100000"/>
                    </a:gra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Edgar Aetheling</a:t>
                      </a:r>
                      <a:r>
                        <a:rPr lang="en-US" sz="1300" baseline="0" dirty="0" smtClean="0">
                          <a:latin typeface="Times New Roman" charset="0"/>
                          <a:ea typeface="Times New Roman" charset="0"/>
                          <a:cs typeface="Times New Roman" charset="0"/>
                        </a:rPr>
                        <a:t> and other senior Saxons swore oaths of loyalty to William at Berkhamsted.</a:t>
                      </a:r>
                    </a:p>
                    <a:p>
                      <a:pPr marL="171450" indent="-171450">
                        <a:buFont typeface="Arial" charset="0"/>
                        <a:buChar char="•"/>
                      </a:pPr>
                      <a:r>
                        <a:rPr lang="en-US" sz="1300" baseline="0" dirty="0" smtClean="0">
                          <a:latin typeface="Times New Roman" charset="0"/>
                          <a:ea typeface="Times New Roman" charset="0"/>
                          <a:cs typeface="Times New Roman" charset="0"/>
                        </a:rPr>
                        <a:t>English lords who pledge loyalty to William were allowed to keep their lands.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b="100000"/>
                      </a:path>
                      <a:tileRect t="-100000" r="-100000"/>
                    </a:gra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William offered the</a:t>
                      </a:r>
                      <a:r>
                        <a:rPr lang="en-US" sz="1300" baseline="0" dirty="0" smtClean="0">
                          <a:latin typeface="Times New Roman" charset="0"/>
                          <a:ea typeface="Times New Roman" charset="0"/>
                          <a:cs typeface="Times New Roman" charset="0"/>
                        </a:rPr>
                        <a:t> Danes money if they left and stop supporting the Northern Saxons in their rebellion.</a:t>
                      </a:r>
                    </a:p>
                    <a:p>
                      <a:pPr marL="171450" indent="-171450">
                        <a:buFont typeface="Arial" charset="0"/>
                        <a:buChar char="•"/>
                      </a:pPr>
                      <a:r>
                        <a:rPr lang="en-US" sz="1300" baseline="0" dirty="0" smtClean="0">
                          <a:latin typeface="Times New Roman" charset="0"/>
                          <a:ea typeface="Times New Roman" charset="0"/>
                          <a:cs typeface="Times New Roman" charset="0"/>
                        </a:rPr>
                        <a:t>Paid off many of his followers who wanted to return to Normandy with money from the monasteries.</a:t>
                      </a:r>
                    </a:p>
                    <a:p>
                      <a:pPr marL="171450" indent="-171450">
                        <a:buFont typeface="Arial" charset="0"/>
                        <a:buChar char="•"/>
                      </a:pP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b="100000"/>
                      </a:path>
                      <a:tileRect t="-100000" r="-100000"/>
                    </a:gradFill>
                  </a:tcPr>
                </a:tc>
                <a:tc>
                  <a:txBody>
                    <a:bodyPr/>
                    <a:lstStyle/>
                    <a:p>
                      <a:pPr marL="171450" indent="-171450">
                        <a:buFont typeface="Arial" charset="0"/>
                        <a:buChar char="•"/>
                      </a:pPr>
                      <a:r>
                        <a:rPr lang="en-US" sz="1300" dirty="0" smtClean="0">
                          <a:latin typeface="Times New Roman" charset="0"/>
                          <a:ea typeface="Times New Roman" charset="0"/>
                          <a:cs typeface="Times New Roman" charset="0"/>
                        </a:rPr>
                        <a:t>Attempted</a:t>
                      </a:r>
                      <a:r>
                        <a:rPr lang="en-US" sz="1300" baseline="0" dirty="0" smtClean="0">
                          <a:latin typeface="Times New Roman" charset="0"/>
                          <a:ea typeface="Times New Roman" charset="0"/>
                          <a:cs typeface="Times New Roman" charset="0"/>
                        </a:rPr>
                        <a:t> to ensue their was continuity from Edward’s reign.</a:t>
                      </a:r>
                    </a:p>
                    <a:p>
                      <a:pPr marL="171450" indent="-171450">
                        <a:buFont typeface="Arial" charset="0"/>
                        <a:buChar char="•"/>
                      </a:pPr>
                      <a:r>
                        <a:rPr lang="en-US" sz="1300" baseline="0" dirty="0" smtClean="0">
                          <a:latin typeface="Times New Roman" charset="0"/>
                          <a:ea typeface="Times New Roman" charset="0"/>
                          <a:cs typeface="Times New Roman" charset="0"/>
                        </a:rPr>
                        <a:t>Royal Writs continued to be written in English.</a:t>
                      </a:r>
                    </a:p>
                    <a:p>
                      <a:pPr marL="171450" indent="-171450">
                        <a:buFont typeface="Arial" charset="0"/>
                        <a:buChar char="•"/>
                      </a:pPr>
                      <a:r>
                        <a:rPr lang="en-US" sz="1300" baseline="0" dirty="0" smtClean="0">
                          <a:latin typeface="Times New Roman" charset="0"/>
                          <a:ea typeface="Times New Roman" charset="0"/>
                          <a:cs typeface="Times New Roman" charset="0"/>
                        </a:rPr>
                        <a:t>Stigand remained as archbishop of Canterbury until 1070</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b="100000"/>
                      </a:path>
                      <a:tileRect t="-100000" r="-100000"/>
                    </a:gradFill>
                  </a:tcPr>
                </a:tc>
                <a:extLst>
                  <a:ext uri="{0D108BD9-81ED-4DB2-BD59-A6C34878D82A}">
                    <a16:rowId xmlns:a16="http://schemas.microsoft.com/office/drawing/2014/main" val="10001"/>
                  </a:ext>
                </a:extLst>
              </a:tr>
            </a:tbl>
          </a:graphicData>
        </a:graphic>
      </p:graphicFrame>
      <p:sp>
        <p:nvSpPr>
          <p:cNvPr id="15" name="Rectangle 14"/>
          <p:cNvSpPr/>
          <p:nvPr/>
        </p:nvSpPr>
        <p:spPr>
          <a:xfrm>
            <a:off x="6984069" y="4026718"/>
            <a:ext cx="5833500" cy="5205206"/>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16" name="Rectangle 15"/>
          <p:cNvSpPr/>
          <p:nvPr/>
        </p:nvSpPr>
        <p:spPr>
          <a:xfrm>
            <a:off x="9287251" y="3939010"/>
            <a:ext cx="1227135" cy="414669"/>
          </a:xfrm>
          <a:prstGeom prst="rect">
            <a:avLst/>
          </a:prstGeom>
          <a:ln w="28575">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92" dirty="0">
                <a:latin typeface="Comic Sans MS" charset="0"/>
                <a:ea typeface="Comic Sans MS" charset="0"/>
                <a:cs typeface="Comic Sans MS" charset="0"/>
              </a:rPr>
              <a:t>Castles</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3283" y="6673175"/>
            <a:ext cx="2535070" cy="1749929"/>
          </a:xfrm>
          <a:prstGeom prst="rect">
            <a:avLst/>
          </a:prstGeom>
        </p:spPr>
      </p:pic>
      <p:sp>
        <p:nvSpPr>
          <p:cNvPr id="18" name="Rounded Rectangle 17"/>
          <p:cNvSpPr/>
          <p:nvPr/>
        </p:nvSpPr>
        <p:spPr>
          <a:xfrm>
            <a:off x="7183077" y="6740282"/>
            <a:ext cx="1251198" cy="542931"/>
          </a:xfrm>
          <a:prstGeom prst="round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92" dirty="0">
                <a:latin typeface="Times New Roman" charset="0"/>
                <a:ea typeface="Times New Roman" charset="0"/>
                <a:cs typeface="Times New Roman" charset="0"/>
              </a:rPr>
              <a:t>Motte: earth mound (hill)</a:t>
            </a:r>
          </a:p>
        </p:txBody>
      </p:sp>
      <p:cxnSp>
        <p:nvCxnSpPr>
          <p:cNvPr id="20" name="Straight Arrow Connector 19"/>
          <p:cNvCxnSpPr>
            <a:stCxn id="18" idx="3"/>
          </p:cNvCxnSpPr>
          <p:nvPr/>
        </p:nvCxnSpPr>
        <p:spPr>
          <a:xfrm>
            <a:off x="8434275" y="7011748"/>
            <a:ext cx="932326" cy="6467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50"/>
          <p:cNvSpPr/>
          <p:nvPr/>
        </p:nvSpPr>
        <p:spPr>
          <a:xfrm>
            <a:off x="7183076" y="7530969"/>
            <a:ext cx="1251198" cy="542931"/>
          </a:xfrm>
          <a:prstGeom prst="round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92" dirty="0">
                <a:latin typeface="Times New Roman" charset="0"/>
                <a:ea typeface="Times New Roman" charset="0"/>
                <a:cs typeface="Times New Roman" charset="0"/>
              </a:rPr>
              <a:t>Palisade</a:t>
            </a:r>
            <a:r>
              <a:rPr lang="en-US" sz="1292">
                <a:latin typeface="Times New Roman" charset="0"/>
                <a:ea typeface="Times New Roman" charset="0"/>
                <a:cs typeface="Times New Roman" charset="0"/>
              </a:rPr>
              <a:t>: fence</a:t>
            </a:r>
            <a:endParaRPr lang="en-US" sz="1292" dirty="0">
              <a:latin typeface="Times New Roman" charset="0"/>
              <a:ea typeface="Times New Roman" charset="0"/>
              <a:cs typeface="Times New Roman" charset="0"/>
            </a:endParaRPr>
          </a:p>
        </p:txBody>
      </p:sp>
      <p:cxnSp>
        <p:nvCxnSpPr>
          <p:cNvPr id="22" name="Straight Arrow Connector 21"/>
          <p:cNvCxnSpPr>
            <a:stCxn id="51" idx="3"/>
          </p:cNvCxnSpPr>
          <p:nvPr/>
        </p:nvCxnSpPr>
        <p:spPr>
          <a:xfrm flipV="1">
            <a:off x="8434273" y="7508744"/>
            <a:ext cx="852977" cy="2936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11245590" y="6864160"/>
            <a:ext cx="1251198" cy="542931"/>
          </a:xfrm>
          <a:prstGeom prst="round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92" dirty="0">
                <a:latin typeface="Times New Roman" charset="0"/>
                <a:ea typeface="Times New Roman" charset="0"/>
                <a:cs typeface="Times New Roman" charset="0"/>
              </a:rPr>
              <a:t>Keep: </a:t>
            </a:r>
            <a:r>
              <a:rPr lang="en-US" sz="1163" dirty="0">
                <a:latin typeface="Times New Roman" charset="0"/>
                <a:ea typeface="Times New Roman" charset="0"/>
                <a:cs typeface="Times New Roman" charset="0"/>
              </a:rPr>
              <a:t>a tower built on the Motte</a:t>
            </a:r>
          </a:p>
        </p:txBody>
      </p:sp>
      <p:cxnSp>
        <p:nvCxnSpPr>
          <p:cNvPr id="39" name="Straight Arrow Connector 38"/>
          <p:cNvCxnSpPr>
            <a:stCxn id="56" idx="1"/>
          </p:cNvCxnSpPr>
          <p:nvPr/>
        </p:nvCxnSpPr>
        <p:spPr>
          <a:xfrm flipH="1">
            <a:off x="9366602" y="7135626"/>
            <a:ext cx="1878988" cy="41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11208326" y="7651704"/>
            <a:ext cx="1251198" cy="542931"/>
          </a:xfrm>
          <a:prstGeom prst="round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92" dirty="0">
                <a:latin typeface="Times New Roman" charset="0"/>
                <a:ea typeface="Times New Roman" charset="0"/>
                <a:cs typeface="Times New Roman" charset="0"/>
              </a:rPr>
              <a:t>Bailey: </a:t>
            </a:r>
            <a:r>
              <a:rPr lang="en-US" sz="1163" dirty="0">
                <a:latin typeface="Times New Roman" charset="0"/>
                <a:ea typeface="Times New Roman" charset="0"/>
                <a:cs typeface="Times New Roman" charset="0"/>
              </a:rPr>
              <a:t>where the troops were stationed</a:t>
            </a:r>
            <a:endParaRPr lang="en-US" sz="1034" dirty="0">
              <a:latin typeface="Times New Roman" charset="0"/>
              <a:ea typeface="Times New Roman" charset="0"/>
              <a:cs typeface="Times New Roman" charset="0"/>
            </a:endParaRPr>
          </a:p>
        </p:txBody>
      </p:sp>
      <p:cxnSp>
        <p:nvCxnSpPr>
          <p:cNvPr id="49" name="Straight Arrow Connector 48"/>
          <p:cNvCxnSpPr/>
          <p:nvPr/>
        </p:nvCxnSpPr>
        <p:spPr>
          <a:xfrm flipH="1" flipV="1">
            <a:off x="10083487" y="7689960"/>
            <a:ext cx="1084866" cy="2212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67"/>
          <p:cNvSpPr/>
          <p:nvPr/>
        </p:nvSpPr>
        <p:spPr>
          <a:xfrm>
            <a:off x="9457888" y="8675275"/>
            <a:ext cx="1251198" cy="542931"/>
          </a:xfrm>
          <a:prstGeom prst="round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92" dirty="0">
                <a:latin typeface="Times New Roman" charset="0"/>
                <a:ea typeface="Times New Roman" charset="0"/>
                <a:cs typeface="Times New Roman" charset="0"/>
              </a:rPr>
              <a:t>Ditch: </a:t>
            </a:r>
            <a:r>
              <a:rPr lang="en-US" sz="1163" dirty="0">
                <a:latin typeface="Times New Roman" charset="0"/>
                <a:ea typeface="Times New Roman" charset="0"/>
                <a:cs typeface="Times New Roman" charset="0"/>
              </a:rPr>
              <a:t>make the castle harder to attack</a:t>
            </a:r>
            <a:endParaRPr lang="en-US" sz="1034" dirty="0">
              <a:latin typeface="Times New Roman" charset="0"/>
              <a:ea typeface="Times New Roman" charset="0"/>
              <a:cs typeface="Times New Roman" charset="0"/>
            </a:endParaRPr>
          </a:p>
        </p:txBody>
      </p:sp>
      <p:cxnSp>
        <p:nvCxnSpPr>
          <p:cNvPr id="55" name="Straight Arrow Connector 54"/>
          <p:cNvCxnSpPr>
            <a:stCxn id="68" idx="0"/>
          </p:cNvCxnSpPr>
          <p:nvPr/>
        </p:nvCxnSpPr>
        <p:spPr>
          <a:xfrm flipH="1" flipV="1">
            <a:off x="9801044" y="8258771"/>
            <a:ext cx="282443" cy="4165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1" name="Table 60"/>
          <p:cNvGraphicFramePr>
            <a:graphicFrameLocks noGrp="1"/>
          </p:cNvGraphicFramePr>
          <p:nvPr>
            <p:extLst/>
          </p:nvPr>
        </p:nvGraphicFramePr>
        <p:xfrm>
          <a:off x="7058666" y="4443722"/>
          <a:ext cx="5684300" cy="1939464"/>
        </p:xfrm>
        <a:graphic>
          <a:graphicData uri="http://schemas.openxmlformats.org/drawingml/2006/table">
            <a:tbl>
              <a:tblPr firstRow="1" bandRow="1">
                <a:tableStyleId>{2D5ABB26-0587-4C30-8999-92F81FD0307C}</a:tableStyleId>
              </a:tblPr>
              <a:tblGrid>
                <a:gridCol w="2842150">
                  <a:extLst>
                    <a:ext uri="{9D8B030D-6E8A-4147-A177-3AD203B41FA5}">
                      <a16:colId xmlns:a16="http://schemas.microsoft.com/office/drawing/2014/main" val="20000"/>
                    </a:ext>
                  </a:extLst>
                </a:gridCol>
                <a:gridCol w="2842150">
                  <a:extLst>
                    <a:ext uri="{9D8B030D-6E8A-4147-A177-3AD203B41FA5}">
                      <a16:colId xmlns:a16="http://schemas.microsoft.com/office/drawing/2014/main" val="20001"/>
                    </a:ext>
                  </a:extLst>
                </a:gridCol>
              </a:tblGrid>
              <a:tr h="315116">
                <a:tc gridSpan="2">
                  <a:txBody>
                    <a:bodyPr/>
                    <a:lstStyle/>
                    <a:p>
                      <a:pPr algn="ctr"/>
                      <a:r>
                        <a:rPr lang="en-US" sz="1300" dirty="0" smtClean="0">
                          <a:latin typeface="Comic Sans MS" charset="0"/>
                          <a:ea typeface="Comic Sans MS" charset="0"/>
                          <a:cs typeface="Comic Sans MS" charset="0"/>
                        </a:rPr>
                        <a:t>Why were Castles</a:t>
                      </a:r>
                      <a:r>
                        <a:rPr lang="en-US" sz="1300" baseline="0" dirty="0" smtClean="0">
                          <a:latin typeface="Comic Sans MS" charset="0"/>
                          <a:ea typeface="Comic Sans MS" charset="0"/>
                          <a:cs typeface="Comic Sans MS" charset="0"/>
                        </a:rPr>
                        <a:t> Built?</a:t>
                      </a:r>
                      <a:endParaRPr lang="en-US" sz="1300"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100000" b="100000"/>
                      </a:path>
                      <a:tileRect t="-100000" r="-100000"/>
                    </a:gradFill>
                  </a:tcPr>
                </a:tc>
                <a:tc hMerge="1">
                  <a:txBody>
                    <a:bodyPr/>
                    <a:lstStyle/>
                    <a:p>
                      <a:endParaRPr lang="en-US" dirty="0"/>
                    </a:p>
                  </a:txBody>
                  <a:tcPr/>
                </a:tc>
                <a:extLst>
                  <a:ext uri="{0D108BD9-81ED-4DB2-BD59-A6C34878D82A}">
                    <a16:rowId xmlns:a16="http://schemas.microsoft.com/office/drawing/2014/main" val="10000"/>
                  </a:ext>
                </a:extLst>
              </a:tr>
              <a:tr h="315116">
                <a:tc>
                  <a:txBody>
                    <a:bodyPr/>
                    <a:lstStyle/>
                    <a:p>
                      <a:pPr algn="ctr"/>
                      <a:r>
                        <a:rPr lang="en-US" sz="1300" dirty="0" smtClean="0">
                          <a:latin typeface="Comic Sans MS" charset="0"/>
                          <a:ea typeface="Comic Sans MS" charset="0"/>
                          <a:cs typeface="Comic Sans MS" charset="0"/>
                        </a:rPr>
                        <a:t>Strategic reasons:</a:t>
                      </a:r>
                      <a:endParaRPr lang="en-US" sz="1300"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0800000" scaled="1"/>
                      <a:tileRect/>
                    </a:gradFill>
                  </a:tcPr>
                </a:tc>
                <a:tc>
                  <a:txBody>
                    <a:bodyPr/>
                    <a:lstStyle/>
                    <a:p>
                      <a:pPr algn="ctr"/>
                      <a:r>
                        <a:rPr lang="en-US" sz="1300" dirty="0" smtClean="0">
                          <a:latin typeface="Comic Sans MS" charset="0"/>
                          <a:ea typeface="Comic Sans MS" charset="0"/>
                          <a:cs typeface="Comic Sans MS" charset="0"/>
                        </a:rPr>
                        <a:t>Symbolic reasons:</a:t>
                      </a:r>
                      <a:endParaRPr lang="en-US" sz="1300" dirty="0">
                        <a:latin typeface="Comic Sans MS" charset="0"/>
                        <a:ea typeface="Comic Sans MS" charset="0"/>
                        <a:cs typeface="Comic Sans MS"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100000" b="100000"/>
                      </a:path>
                      <a:tileRect t="-100000" r="-100000"/>
                    </a:gradFill>
                  </a:tcPr>
                </a:tc>
                <a:extLst>
                  <a:ext uri="{0D108BD9-81ED-4DB2-BD59-A6C34878D82A}">
                    <a16:rowId xmlns:a16="http://schemas.microsoft.com/office/drawing/2014/main" val="10001"/>
                  </a:ext>
                </a:extLst>
              </a:tr>
              <a:tr h="1299855">
                <a:tc>
                  <a:txBody>
                    <a:bodyPr/>
                    <a:lstStyle/>
                    <a:p>
                      <a:r>
                        <a:rPr lang="en-US" sz="1300" dirty="0" smtClean="0">
                          <a:latin typeface="Times New Roman" charset="0"/>
                          <a:ea typeface="Times New Roman" charset="0"/>
                          <a:cs typeface="Times New Roman" charset="0"/>
                        </a:rPr>
                        <a:t>They housed</a:t>
                      </a:r>
                      <a:r>
                        <a:rPr lang="en-US" sz="1300" baseline="0" dirty="0" smtClean="0">
                          <a:latin typeface="Times New Roman" charset="0"/>
                          <a:ea typeface="Times New Roman" charset="0"/>
                          <a:cs typeface="Times New Roman" charset="0"/>
                        </a:rPr>
                        <a:t> soldiers who would put down any attempted rebellion in that area. This was enough to deter anyone considering mounting a challenge to Norman rule</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3500000" scaled="1"/>
                      <a:tileRect/>
                    </a:gradFill>
                  </a:tcPr>
                </a:tc>
                <a:tc>
                  <a:txBody>
                    <a:bodyPr/>
                    <a:lstStyle/>
                    <a:p>
                      <a:r>
                        <a:rPr lang="en-US" sz="1300" dirty="0" smtClean="0">
                          <a:latin typeface="Times New Roman" charset="0"/>
                          <a:ea typeface="Times New Roman" charset="0"/>
                          <a:cs typeface="Times New Roman" charset="0"/>
                        </a:rPr>
                        <a:t>Castles</a:t>
                      </a:r>
                      <a:r>
                        <a:rPr lang="en-US" sz="1300" baseline="0" dirty="0" smtClean="0">
                          <a:latin typeface="Times New Roman" charset="0"/>
                          <a:ea typeface="Times New Roman" charset="0"/>
                          <a:cs typeface="Times New Roman" charset="0"/>
                        </a:rPr>
                        <a:t> were a permanent reminder to the Saxons of who was now governing the country. Often houses were torn down to make the castles and the English had to build and pay taxes to maintain them.</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3500000" scaled="1"/>
                      <a:tileRect/>
                    </a:gradFill>
                  </a:tcPr>
                </a:tc>
                <a:extLst>
                  <a:ext uri="{0D108BD9-81ED-4DB2-BD59-A6C34878D82A}">
                    <a16:rowId xmlns:a16="http://schemas.microsoft.com/office/drawing/2014/main" val="10002"/>
                  </a:ext>
                </a:extLst>
              </a:tr>
            </a:tbl>
          </a:graphicData>
        </a:graphic>
      </p:graphicFrame>
      <p:sp>
        <p:nvSpPr>
          <p:cNvPr id="70" name="Rectangle 69"/>
          <p:cNvSpPr/>
          <p:nvPr/>
        </p:nvSpPr>
        <p:spPr>
          <a:xfrm>
            <a:off x="2" y="7283212"/>
            <a:ext cx="3470267" cy="1934993"/>
          </a:xfrm>
          <a:prstGeom prst="rect">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73" name="Rectangle 72"/>
          <p:cNvSpPr/>
          <p:nvPr/>
        </p:nvSpPr>
        <p:spPr>
          <a:xfrm>
            <a:off x="3470269" y="7285115"/>
            <a:ext cx="3510240" cy="1934993"/>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path path="circle">
              <a:fillToRect t="100000" r="100000"/>
            </a:path>
            <a:tileRect l="-100000" b="-100000"/>
          </a:gra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8"/>
          </a:p>
        </p:txBody>
      </p:sp>
      <p:sp>
        <p:nvSpPr>
          <p:cNvPr id="74" name="TextBox 73"/>
          <p:cNvSpPr txBox="1"/>
          <p:nvPr/>
        </p:nvSpPr>
        <p:spPr>
          <a:xfrm>
            <a:off x="2" y="7283212"/>
            <a:ext cx="3470267" cy="291170"/>
          </a:xfrm>
          <a:prstGeom prst="rect">
            <a:avLst/>
          </a:prstGeom>
          <a:noFill/>
        </p:spPr>
        <p:txBody>
          <a:bodyPr wrap="square" rtlCol="0">
            <a:spAutoFit/>
          </a:bodyPr>
          <a:lstStyle/>
          <a:p>
            <a:pPr algn="ctr"/>
            <a:r>
              <a:rPr lang="en-US" sz="1292" i="1" u="sng" dirty="0">
                <a:latin typeface="Times New Roman" charset="0"/>
                <a:ea typeface="Times New Roman" charset="0"/>
                <a:cs typeface="Times New Roman" charset="0"/>
              </a:rPr>
              <a:t>King William II (Rufus)</a:t>
            </a:r>
          </a:p>
        </p:txBody>
      </p:sp>
      <p:sp>
        <p:nvSpPr>
          <p:cNvPr id="75" name="TextBox 74"/>
          <p:cNvSpPr txBox="1"/>
          <p:nvPr/>
        </p:nvSpPr>
        <p:spPr>
          <a:xfrm>
            <a:off x="3482961" y="7283211"/>
            <a:ext cx="3470267" cy="291170"/>
          </a:xfrm>
          <a:prstGeom prst="rect">
            <a:avLst/>
          </a:prstGeom>
          <a:noFill/>
        </p:spPr>
        <p:txBody>
          <a:bodyPr wrap="square" rtlCol="0">
            <a:spAutoFit/>
          </a:bodyPr>
          <a:lstStyle/>
          <a:p>
            <a:pPr algn="ctr"/>
            <a:r>
              <a:rPr lang="en-US" sz="1292" i="1" u="sng" dirty="0">
                <a:latin typeface="Times New Roman" charset="0"/>
                <a:ea typeface="Times New Roman" charset="0"/>
                <a:cs typeface="Times New Roman" charset="0"/>
              </a:rPr>
              <a:t>King Henry I</a:t>
            </a:r>
          </a:p>
        </p:txBody>
      </p:sp>
      <p:sp>
        <p:nvSpPr>
          <p:cNvPr id="76" name="TextBox 75"/>
          <p:cNvSpPr txBox="1"/>
          <p:nvPr/>
        </p:nvSpPr>
        <p:spPr>
          <a:xfrm>
            <a:off x="12917" y="7504533"/>
            <a:ext cx="3470267" cy="1683025"/>
          </a:xfrm>
          <a:prstGeom prst="rect">
            <a:avLst/>
          </a:prstGeom>
          <a:noFill/>
        </p:spPr>
        <p:txBody>
          <a:bodyPr wrap="square" rtlCol="0">
            <a:spAutoFit/>
          </a:bodyPr>
          <a:lstStyle/>
          <a:p>
            <a:pPr marL="221565" indent="-221565">
              <a:buFont typeface="Arial" charset="0"/>
              <a:buChar char="•"/>
            </a:pPr>
            <a:r>
              <a:rPr lang="en-US" sz="1292" dirty="0">
                <a:latin typeface="Times New Roman" charset="0"/>
                <a:ea typeface="Times New Roman" charset="0"/>
                <a:cs typeface="Times New Roman" charset="0"/>
              </a:rPr>
              <a:t>Sent to England  with a letter which gained him the support of Lanfranc.</a:t>
            </a:r>
          </a:p>
          <a:p>
            <a:pPr marL="221565" indent="-221565">
              <a:buFont typeface="Arial" charset="0"/>
              <a:buChar char="•"/>
            </a:pPr>
            <a:r>
              <a:rPr lang="en-US" sz="1292" dirty="0">
                <a:latin typeface="Times New Roman" charset="0"/>
                <a:ea typeface="Times New Roman" charset="0"/>
                <a:cs typeface="Times New Roman" charset="0"/>
              </a:rPr>
              <a:t>1087: Crowned King of England.</a:t>
            </a:r>
          </a:p>
          <a:p>
            <a:pPr marL="221565" indent="-221565">
              <a:buFont typeface="Arial" charset="0"/>
              <a:buChar char="•"/>
            </a:pPr>
            <a:r>
              <a:rPr lang="en-US" sz="1292" dirty="0">
                <a:latin typeface="Times New Roman" charset="0"/>
                <a:ea typeface="Times New Roman" charset="0"/>
                <a:cs typeface="Times New Roman" charset="0"/>
              </a:rPr>
              <a:t>1088 Bishop </a:t>
            </a:r>
            <a:r>
              <a:rPr lang="en-US" sz="1292" dirty="0" err="1">
                <a:latin typeface="Times New Roman" charset="0"/>
                <a:ea typeface="Times New Roman" charset="0"/>
                <a:cs typeface="Times New Roman" charset="0"/>
              </a:rPr>
              <a:t>Odo</a:t>
            </a:r>
            <a:r>
              <a:rPr lang="en-US" sz="1292" dirty="0">
                <a:latin typeface="Times New Roman" charset="0"/>
                <a:ea typeface="Times New Roman" charset="0"/>
                <a:cs typeface="Times New Roman" charset="0"/>
              </a:rPr>
              <a:t> plotted a rebellion against Rufus but William of St Calais informed him of the plot.</a:t>
            </a:r>
          </a:p>
          <a:p>
            <a:pPr marL="221565" indent="-221565">
              <a:buFont typeface="Arial" charset="0"/>
              <a:buChar char="•"/>
            </a:pPr>
            <a:r>
              <a:rPr lang="en-US" sz="1292" dirty="0">
                <a:latin typeface="Times New Roman" charset="0"/>
                <a:ea typeface="Times New Roman" charset="0"/>
                <a:cs typeface="Times New Roman" charset="0"/>
              </a:rPr>
              <a:t>Rufus divided the barons by giving them concessions and the rebellion failed.</a:t>
            </a:r>
          </a:p>
        </p:txBody>
      </p:sp>
      <p:sp>
        <p:nvSpPr>
          <p:cNvPr id="77" name="TextBox 76"/>
          <p:cNvSpPr txBox="1"/>
          <p:nvPr/>
        </p:nvSpPr>
        <p:spPr>
          <a:xfrm>
            <a:off x="3482961" y="7509818"/>
            <a:ext cx="3470267" cy="1285352"/>
          </a:xfrm>
          <a:prstGeom prst="rect">
            <a:avLst/>
          </a:prstGeom>
          <a:noFill/>
        </p:spPr>
        <p:txBody>
          <a:bodyPr wrap="square" rtlCol="0">
            <a:spAutoFit/>
          </a:bodyPr>
          <a:lstStyle/>
          <a:p>
            <a:pPr marL="221565" indent="-221565">
              <a:buFont typeface="Arial" charset="0"/>
              <a:buChar char="•"/>
            </a:pPr>
            <a:r>
              <a:rPr lang="en-US" sz="1292" dirty="0">
                <a:latin typeface="Times New Roman" charset="0"/>
                <a:ea typeface="Times New Roman" charset="0"/>
                <a:cs typeface="Times New Roman" charset="0"/>
              </a:rPr>
              <a:t>Possible that Henry murdered his brother Rufus.</a:t>
            </a:r>
          </a:p>
          <a:p>
            <a:pPr marL="221565" indent="-221565">
              <a:buFont typeface="Arial" charset="0"/>
              <a:buChar char="•"/>
            </a:pPr>
            <a:r>
              <a:rPr lang="en-US" sz="1292" dirty="0">
                <a:latin typeface="Times New Roman" charset="0"/>
                <a:ea typeface="Times New Roman" charset="0"/>
                <a:cs typeface="Times New Roman" charset="0"/>
              </a:rPr>
              <a:t>1105 Henry attacked Normandy and defeated his brother Robert in 1106.</a:t>
            </a:r>
          </a:p>
          <a:p>
            <a:pPr marL="221565" indent="-221565">
              <a:buFont typeface="Arial" charset="0"/>
              <a:buChar char="•"/>
            </a:pPr>
            <a:r>
              <a:rPr lang="en-US" sz="1292" dirty="0">
                <a:latin typeface="Times New Roman" charset="0"/>
                <a:ea typeface="Times New Roman" charset="0"/>
                <a:cs typeface="Times New Roman" charset="0"/>
              </a:rPr>
              <a:t>Henry I ruled both Normandy and England as his father (William I)  had done</a:t>
            </a:r>
          </a:p>
        </p:txBody>
      </p:sp>
    </p:spTree>
    <p:extLst>
      <p:ext uri="{BB962C8B-B14F-4D97-AF65-F5344CB8AC3E}">
        <p14:creationId xmlns:p14="http://schemas.microsoft.com/office/powerpoint/2010/main" val="804859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1832</Words>
  <Application>Microsoft Office PowerPoint</Application>
  <PresentationFormat>A3 Paper (297x420 mm)</PresentationFormat>
  <Paragraphs>176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Comic Sans MS</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Nolan</dc:creator>
  <cp:lastModifiedBy>Mr Edwards</cp:lastModifiedBy>
  <cp:revision>1</cp:revision>
  <dcterms:created xsi:type="dcterms:W3CDTF">2017-10-24T19:23:16Z</dcterms:created>
  <dcterms:modified xsi:type="dcterms:W3CDTF">2017-11-30T15:19:56Z</dcterms:modified>
</cp:coreProperties>
</file>