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60" r:id="rId2"/>
    <p:sldId id="261" r:id="rId3"/>
  </p:sldIdLst>
  <p:sldSz cx="12801600" cy="9601200" type="A3"/>
  <p:notesSz cx="6858000" cy="9144000"/>
  <p:defaultTextStyle>
    <a:defPPr>
      <a:defRPr lang="en-US"/>
    </a:defPPr>
    <a:lvl1pPr marL="0" algn="l" defTabSz="1075334" rtl="0" eaLnBrk="1" latinLnBrk="0" hangingPunct="1">
      <a:defRPr sz="2117" kern="1200">
        <a:solidFill>
          <a:schemeClr val="tx1"/>
        </a:solidFill>
        <a:latin typeface="+mn-lt"/>
        <a:ea typeface="+mn-ea"/>
        <a:cs typeface="+mn-cs"/>
      </a:defRPr>
    </a:lvl1pPr>
    <a:lvl2pPr marL="537667" algn="l" defTabSz="1075334" rtl="0" eaLnBrk="1" latinLnBrk="0" hangingPunct="1">
      <a:defRPr sz="2117" kern="1200">
        <a:solidFill>
          <a:schemeClr val="tx1"/>
        </a:solidFill>
        <a:latin typeface="+mn-lt"/>
        <a:ea typeface="+mn-ea"/>
        <a:cs typeface="+mn-cs"/>
      </a:defRPr>
    </a:lvl2pPr>
    <a:lvl3pPr marL="1075334" algn="l" defTabSz="1075334" rtl="0" eaLnBrk="1" latinLnBrk="0" hangingPunct="1">
      <a:defRPr sz="2117" kern="1200">
        <a:solidFill>
          <a:schemeClr val="tx1"/>
        </a:solidFill>
        <a:latin typeface="+mn-lt"/>
        <a:ea typeface="+mn-ea"/>
        <a:cs typeface="+mn-cs"/>
      </a:defRPr>
    </a:lvl3pPr>
    <a:lvl4pPr marL="1613002" algn="l" defTabSz="1075334" rtl="0" eaLnBrk="1" latinLnBrk="0" hangingPunct="1">
      <a:defRPr sz="2117" kern="1200">
        <a:solidFill>
          <a:schemeClr val="tx1"/>
        </a:solidFill>
        <a:latin typeface="+mn-lt"/>
        <a:ea typeface="+mn-ea"/>
        <a:cs typeface="+mn-cs"/>
      </a:defRPr>
    </a:lvl4pPr>
    <a:lvl5pPr marL="2150669" algn="l" defTabSz="1075334" rtl="0" eaLnBrk="1" latinLnBrk="0" hangingPunct="1">
      <a:defRPr sz="2117" kern="1200">
        <a:solidFill>
          <a:schemeClr val="tx1"/>
        </a:solidFill>
        <a:latin typeface="+mn-lt"/>
        <a:ea typeface="+mn-ea"/>
        <a:cs typeface="+mn-cs"/>
      </a:defRPr>
    </a:lvl5pPr>
    <a:lvl6pPr marL="2688336" algn="l" defTabSz="1075334" rtl="0" eaLnBrk="1" latinLnBrk="0" hangingPunct="1">
      <a:defRPr sz="2117" kern="1200">
        <a:solidFill>
          <a:schemeClr val="tx1"/>
        </a:solidFill>
        <a:latin typeface="+mn-lt"/>
        <a:ea typeface="+mn-ea"/>
        <a:cs typeface="+mn-cs"/>
      </a:defRPr>
    </a:lvl6pPr>
    <a:lvl7pPr marL="3226003" algn="l" defTabSz="1075334" rtl="0" eaLnBrk="1" latinLnBrk="0" hangingPunct="1">
      <a:defRPr sz="2117" kern="1200">
        <a:solidFill>
          <a:schemeClr val="tx1"/>
        </a:solidFill>
        <a:latin typeface="+mn-lt"/>
        <a:ea typeface="+mn-ea"/>
        <a:cs typeface="+mn-cs"/>
      </a:defRPr>
    </a:lvl7pPr>
    <a:lvl8pPr marL="3763670" algn="l" defTabSz="1075334" rtl="0" eaLnBrk="1" latinLnBrk="0" hangingPunct="1">
      <a:defRPr sz="2117" kern="1200">
        <a:solidFill>
          <a:schemeClr val="tx1"/>
        </a:solidFill>
        <a:latin typeface="+mn-lt"/>
        <a:ea typeface="+mn-ea"/>
        <a:cs typeface="+mn-cs"/>
      </a:defRPr>
    </a:lvl8pPr>
    <a:lvl9pPr marL="4301338" algn="l" defTabSz="1075334" rtl="0" eaLnBrk="1" latinLnBrk="0" hangingPunct="1">
      <a:defRPr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43"/>
  </p:normalViewPr>
  <p:slideViewPr>
    <p:cSldViewPr snapToGrid="0" snapToObjects="1">
      <p:cViewPr varScale="1">
        <p:scale>
          <a:sx n="53" d="100"/>
          <a:sy n="53" d="100"/>
        </p:scale>
        <p:origin x="12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919F12-10E4-DB45-9902-A5ADFD838FB9}" type="datetimeFigureOut">
              <a:rPr lang="en-US" smtClean="0"/>
              <a:t>11/30/2017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909C72-1BF8-D842-87D2-0E132BA62DF7}" type="slidenum">
              <a:rPr lang="en-US" smtClean="0"/>
              <a:t>‹#›</a:t>
            </a:fld>
            <a:endParaRPr lang="en-US"/>
          </a:p>
        </p:txBody>
      </p:sp>
    </p:spTree>
    <p:extLst>
      <p:ext uri="{BB962C8B-B14F-4D97-AF65-F5344CB8AC3E}">
        <p14:creationId xmlns:p14="http://schemas.microsoft.com/office/powerpoint/2010/main" val="1269284899"/>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Section 2.1</a:t>
            </a:r>
            <a:endParaRPr lang="en-US" dirty="0"/>
          </a:p>
        </p:txBody>
      </p:sp>
      <p:sp>
        <p:nvSpPr>
          <p:cNvPr id="4" name="Slide Number Placeholder 3"/>
          <p:cNvSpPr>
            <a:spLocks noGrp="1"/>
          </p:cNvSpPr>
          <p:nvPr>
            <p:ph type="sldNum" sz="quarter" idx="10"/>
          </p:nvPr>
        </p:nvSpPr>
        <p:spPr/>
        <p:txBody>
          <a:bodyPr/>
          <a:lstStyle/>
          <a:p>
            <a:fld id="{11D76EFE-3E15-504D-93C9-A26CF4381627}" type="slidenum">
              <a:rPr lang="en-US" smtClean="0"/>
              <a:t>1</a:t>
            </a:fld>
            <a:endParaRPr lang="en-US"/>
          </a:p>
        </p:txBody>
      </p:sp>
    </p:spTree>
    <p:extLst>
      <p:ext uri="{BB962C8B-B14F-4D97-AF65-F5344CB8AC3E}">
        <p14:creationId xmlns:p14="http://schemas.microsoft.com/office/powerpoint/2010/main" val="88633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Section 2.1</a:t>
            </a:r>
            <a:endParaRPr lang="en-US" dirty="0"/>
          </a:p>
        </p:txBody>
      </p:sp>
      <p:sp>
        <p:nvSpPr>
          <p:cNvPr id="4" name="Slide Number Placeholder 3"/>
          <p:cNvSpPr>
            <a:spLocks noGrp="1"/>
          </p:cNvSpPr>
          <p:nvPr>
            <p:ph type="sldNum" sz="quarter" idx="10"/>
          </p:nvPr>
        </p:nvSpPr>
        <p:spPr/>
        <p:txBody>
          <a:bodyPr/>
          <a:lstStyle/>
          <a:p>
            <a:fld id="{11D76EFE-3E15-504D-93C9-A26CF4381627}" type="slidenum">
              <a:rPr lang="en-US" smtClean="0"/>
              <a:t>2</a:t>
            </a:fld>
            <a:endParaRPr lang="en-US"/>
          </a:p>
        </p:txBody>
      </p:sp>
    </p:spTree>
    <p:extLst>
      <p:ext uri="{BB962C8B-B14F-4D97-AF65-F5344CB8AC3E}">
        <p14:creationId xmlns:p14="http://schemas.microsoft.com/office/powerpoint/2010/main" val="8131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A606B3-CE50-AA41-80E8-A6831162D2AC}"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A606B3-CE50-AA41-80E8-A6831162D2AC}"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A606B3-CE50-AA41-80E8-A6831162D2AC}"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606B3-CE50-AA41-80E8-A6831162D2AC}"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606B3-CE50-AA41-80E8-A6831162D2AC}"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AF76D-9979-1E45-AA34-0C0E3E6683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2A606B3-CE50-AA41-80E8-A6831162D2AC}" type="datetimeFigureOut">
              <a:rPr lang="en-US" smtClean="0"/>
              <a:t>11/30/2017</a:t>
            </a:fld>
            <a:endParaRPr 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8AAF76D-9979-1E45-AA34-0C0E3E668355}" type="slidenum">
              <a:rPr lang="en-US" smtClean="0"/>
              <a:t>‹#›</a:t>
            </a:fld>
            <a:endParaRPr lang="en-US"/>
          </a:p>
        </p:txBody>
      </p:sp>
    </p:spTree>
    <p:extLst>
      <p:ext uri="{BB962C8B-B14F-4D97-AF65-F5344CB8AC3E}">
        <p14:creationId xmlns:p14="http://schemas.microsoft.com/office/powerpoint/2010/main" val="1963173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0612" y="369278"/>
            <a:ext cx="9830994" cy="375271"/>
          </a:xfrm>
          <a:prstGeom prst="rect">
            <a:avLst/>
          </a:prstGeom>
          <a:solidFill>
            <a:srgbClr val="35ECFF"/>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068" dirty="0">
                <a:latin typeface="Comic Sans MS" charset="0"/>
                <a:ea typeface="Comic Sans MS" charset="0"/>
                <a:cs typeface="Comic Sans MS" charset="0"/>
              </a:rPr>
              <a:t>Feudalism and Government: What changes did the Normans make to England?</a:t>
            </a:r>
          </a:p>
        </p:txBody>
      </p:sp>
      <p:sp>
        <p:nvSpPr>
          <p:cNvPr id="5" name="Rectangle 4"/>
          <p:cNvSpPr/>
          <p:nvPr/>
        </p:nvSpPr>
        <p:spPr>
          <a:xfrm>
            <a:off x="6" y="369277"/>
            <a:ext cx="2970606" cy="6286570"/>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7"/>
          </a:p>
        </p:txBody>
      </p:sp>
      <p:sp>
        <p:nvSpPr>
          <p:cNvPr id="6" name="TextBox 5"/>
          <p:cNvSpPr txBox="1"/>
          <p:nvPr/>
        </p:nvSpPr>
        <p:spPr>
          <a:xfrm>
            <a:off x="-15964" y="369276"/>
            <a:ext cx="2986573" cy="6256264"/>
          </a:xfrm>
          <a:prstGeom prst="rect">
            <a:avLst/>
          </a:prstGeom>
          <a:noFill/>
        </p:spPr>
        <p:txBody>
          <a:bodyPr wrap="square" rtlCol="0">
            <a:spAutoFit/>
          </a:bodyPr>
          <a:lstStyle/>
          <a:p>
            <a:pPr algn="ctr"/>
            <a:r>
              <a:rPr lang="en-US" sz="1292" i="1" u="sng" dirty="0">
                <a:latin typeface="Times New Roman" charset="0"/>
                <a:ea typeface="Times New Roman" charset="0"/>
                <a:cs typeface="Times New Roman" charset="0"/>
              </a:rPr>
              <a:t>Topic Summary</a:t>
            </a:r>
          </a:p>
          <a:p>
            <a:endParaRPr lang="en-US" sz="1292" i="1" u="sng"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feudal system gave the king more power and allowed him to rule the country with very few Normans.</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king’s ownership of land gave him huge powers of patronage.</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use of the Oath of Fealty along with the granting of land helped the Norman kings establish control.</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Most land and key positions (such as tenants-in-chief and sheriffs) were transferred from Anglo-Saxon to Norman hands.</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Many aspects of government and the legal system remained the same, or similar to Anglo-Saxon times.</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arrangements for military service became more formal.</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Domesday Survey allowed the Normans to raise taxes efficiently.</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Domesday also provided an authoritative account of who held the lands after the Norman Conquest.</a:t>
            </a:r>
          </a:p>
        </p:txBody>
      </p:sp>
      <p:graphicFrame>
        <p:nvGraphicFramePr>
          <p:cNvPr id="14" name="Table 13"/>
          <p:cNvGraphicFramePr>
            <a:graphicFrameLocks noGrp="1"/>
          </p:cNvGraphicFramePr>
          <p:nvPr>
            <p:extLst/>
          </p:nvPr>
        </p:nvGraphicFramePr>
        <p:xfrm>
          <a:off x="2986575" y="744546"/>
          <a:ext cx="9815025" cy="8695000"/>
        </p:xfrm>
        <a:graphic>
          <a:graphicData uri="http://schemas.openxmlformats.org/drawingml/2006/table">
            <a:tbl>
              <a:tblPr firstRow="1" bandRow="1">
                <a:tableStyleId>{2D5ABB26-0587-4C30-8999-92F81FD0307C}</a:tableStyleId>
              </a:tblPr>
              <a:tblGrid>
                <a:gridCol w="1138253">
                  <a:extLst>
                    <a:ext uri="{9D8B030D-6E8A-4147-A177-3AD203B41FA5}">
                      <a16:colId xmlns:a16="http://schemas.microsoft.com/office/drawing/2014/main" val="20000"/>
                    </a:ext>
                  </a:extLst>
                </a:gridCol>
                <a:gridCol w="4742560">
                  <a:extLst>
                    <a:ext uri="{9D8B030D-6E8A-4147-A177-3AD203B41FA5}">
                      <a16:colId xmlns:a16="http://schemas.microsoft.com/office/drawing/2014/main" val="20001"/>
                    </a:ext>
                  </a:extLst>
                </a:gridCol>
                <a:gridCol w="3934212">
                  <a:extLst>
                    <a:ext uri="{9D8B030D-6E8A-4147-A177-3AD203B41FA5}">
                      <a16:colId xmlns:a16="http://schemas.microsoft.com/office/drawing/2014/main" val="20002"/>
                    </a:ext>
                  </a:extLst>
                </a:gridCol>
              </a:tblGrid>
              <a:tr h="315116">
                <a:tc>
                  <a:txBody>
                    <a:bodyPr/>
                    <a:lstStyle/>
                    <a:p>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US" sz="1200" dirty="0" smtClean="0">
                          <a:latin typeface="Times New Roman" charset="0"/>
                          <a:ea typeface="Times New Roman" charset="0"/>
                          <a:cs typeface="Times New Roman" charset="0"/>
                        </a:rPr>
                        <a:t>Similarities</a:t>
                      </a:r>
                      <a:r>
                        <a:rPr lang="en-US" sz="1200" baseline="0" dirty="0" smtClean="0">
                          <a:latin typeface="Times New Roman" charset="0"/>
                          <a:ea typeface="Times New Roman" charset="0"/>
                          <a:cs typeface="Times New Roman" charset="0"/>
                        </a:rPr>
                        <a:t> between Norman and Anglo-Saxon England</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l="100000" t="100000"/>
                      </a:path>
                      <a:tileRect r="-100000" b="-100000"/>
                    </a:gradFill>
                  </a:tcPr>
                </a:tc>
                <a:tc>
                  <a:txBody>
                    <a:bodyPr/>
                    <a:lstStyle/>
                    <a:p>
                      <a:r>
                        <a:rPr lang="en-US" sz="1200" dirty="0" smtClean="0">
                          <a:latin typeface="Times New Roman" charset="0"/>
                          <a:ea typeface="Times New Roman" charset="0"/>
                          <a:cs typeface="Times New Roman" charset="0"/>
                        </a:rPr>
                        <a:t>Differences between Norman and</a:t>
                      </a:r>
                      <a:r>
                        <a:rPr lang="en-US" sz="1200" baseline="0" dirty="0" smtClean="0">
                          <a:latin typeface="Times New Roman" charset="0"/>
                          <a:ea typeface="Times New Roman" charset="0"/>
                          <a:cs typeface="Times New Roman" charset="0"/>
                        </a:rPr>
                        <a:t> Anglo-Saxon England</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7B8E"/>
                    </a:solidFill>
                  </a:tcPr>
                </a:tc>
                <a:extLst>
                  <a:ext uri="{0D108BD9-81ED-4DB2-BD59-A6C34878D82A}">
                    <a16:rowId xmlns:a16="http://schemas.microsoft.com/office/drawing/2014/main" val="10000"/>
                  </a:ext>
                </a:extLst>
              </a:tr>
              <a:tr h="1358939">
                <a:tc>
                  <a:txBody>
                    <a:bodyPr/>
                    <a:lstStyle/>
                    <a:p>
                      <a:r>
                        <a:rPr lang="en-US" sz="1300" dirty="0" smtClean="0">
                          <a:latin typeface="Times New Roman" charset="0"/>
                          <a:ea typeface="Times New Roman" charset="0"/>
                          <a:cs typeface="Times New Roman" charset="0"/>
                        </a:rPr>
                        <a:t>Land Ownership</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a:t>
                      </a:r>
                      <a:r>
                        <a:rPr lang="en-US" sz="1200" baseline="0" dirty="0" smtClean="0">
                          <a:latin typeface="Times New Roman" charset="0"/>
                          <a:ea typeface="Times New Roman" charset="0"/>
                          <a:cs typeface="Times New Roman" charset="0"/>
                        </a:rPr>
                        <a:t> King and the Church owned most of the land</a:t>
                      </a:r>
                    </a:p>
                    <a:p>
                      <a:pPr marL="171450" indent="-171450">
                        <a:buFont typeface="Arial" charset="0"/>
                        <a:buChar char="•"/>
                      </a:pPr>
                      <a:r>
                        <a:rPr lang="en-US" sz="1200" baseline="0" dirty="0" smtClean="0">
                          <a:latin typeface="Times New Roman" charset="0"/>
                          <a:ea typeface="Times New Roman" charset="0"/>
                          <a:cs typeface="Times New Roman" charset="0"/>
                        </a:rPr>
                        <a:t>Peasants working on the land still had to pay their lord a tax of their produce.</a:t>
                      </a:r>
                    </a:p>
                    <a:p>
                      <a:pPr marL="171450" indent="-171450">
                        <a:buFont typeface="Arial" charset="0"/>
                        <a:buChar char="•"/>
                      </a:pP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After 1066 barons were not allowed to dominate huge areas of the kingdom. They also swore</a:t>
                      </a:r>
                      <a:r>
                        <a:rPr lang="en-US" sz="1200" baseline="0" dirty="0" smtClean="0">
                          <a:latin typeface="Times New Roman" charset="0"/>
                          <a:ea typeface="Times New Roman" charset="0"/>
                          <a:cs typeface="Times New Roman" charset="0"/>
                        </a:rPr>
                        <a:t> fealty to the King.</a:t>
                      </a:r>
                    </a:p>
                    <a:p>
                      <a:pPr marL="171450" indent="-171450">
                        <a:buFont typeface="Arial" charset="0"/>
                        <a:buChar char="•"/>
                      </a:pPr>
                      <a:r>
                        <a:rPr lang="en-US" sz="1200" baseline="0" dirty="0" smtClean="0">
                          <a:latin typeface="Times New Roman" charset="0"/>
                          <a:ea typeface="Times New Roman" charset="0"/>
                          <a:cs typeface="Times New Roman" charset="0"/>
                        </a:rPr>
                        <a:t>Earls were replaced with a greater number of Bishops and Barons.</a:t>
                      </a:r>
                    </a:p>
                    <a:p>
                      <a:pPr marL="171450" indent="-171450">
                        <a:buFont typeface="Arial" charset="0"/>
                        <a:buChar char="•"/>
                      </a:pPr>
                      <a:r>
                        <a:rPr lang="en-US" sz="1200" baseline="0" dirty="0" smtClean="0">
                          <a:latin typeface="Times New Roman" charset="0"/>
                          <a:ea typeface="Times New Roman" charset="0"/>
                          <a:cs typeface="Times New Roman" charset="0"/>
                        </a:rPr>
                        <a:t>By 1086 only four English Thengs held land</a:t>
                      </a:r>
                    </a:p>
                    <a:p>
                      <a:pPr marL="171450" indent="-171450">
                        <a:buFont typeface="Arial" charset="0"/>
                        <a:buChar char="•"/>
                      </a:pPr>
                      <a:r>
                        <a:rPr lang="en-US" sz="1200" baseline="0" dirty="0" smtClean="0">
                          <a:latin typeface="Times New Roman" charset="0"/>
                          <a:ea typeface="Times New Roman" charset="0"/>
                          <a:cs typeface="Times New Roman" charset="0"/>
                        </a:rPr>
                        <a:t>William only gave large areas of land to his ‘Marcher Lords’.</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1"/>
                  </a:ext>
                </a:extLst>
              </a:tr>
              <a:tr h="1358939">
                <a:tc>
                  <a:txBody>
                    <a:bodyPr/>
                    <a:lstStyle/>
                    <a:p>
                      <a:r>
                        <a:rPr lang="en-US" sz="1300" dirty="0" smtClean="0">
                          <a:latin typeface="Times New Roman" charset="0"/>
                          <a:ea typeface="Times New Roman" charset="0"/>
                          <a:cs typeface="Times New Roman" charset="0"/>
                        </a:rPr>
                        <a:t>Military Service</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Theng</a:t>
                      </a:r>
                      <a:r>
                        <a:rPr lang="en-US" sz="1200" baseline="0" dirty="0" smtClean="0">
                          <a:latin typeface="Times New Roman" charset="0"/>
                          <a:ea typeface="Times New Roman" charset="0"/>
                          <a:cs typeface="Times New Roman" charset="0"/>
                        </a:rPr>
                        <a:t>s and Knights both promised to provide military service to the King.</a:t>
                      </a:r>
                    </a:p>
                    <a:p>
                      <a:pPr marL="171450" indent="-171450">
                        <a:buFont typeface="Arial" charset="0"/>
                        <a:buChar char="•"/>
                      </a:pPr>
                      <a:r>
                        <a:rPr lang="en-US" sz="1200" baseline="0" dirty="0" smtClean="0">
                          <a:latin typeface="Times New Roman" charset="0"/>
                          <a:ea typeface="Times New Roman" charset="0"/>
                          <a:cs typeface="Times New Roman" charset="0"/>
                        </a:rPr>
                        <a:t>Each tenant-in-chief (Knight, Baron) provided soldiers for William’s army.</a:t>
                      </a:r>
                    </a:p>
                    <a:p>
                      <a:pPr marL="171450" indent="-171450">
                        <a:buFont typeface="Arial" charset="0"/>
                        <a:buChar char="•"/>
                      </a:pPr>
                      <a:r>
                        <a:rPr lang="en-US" sz="1200" baseline="0" dirty="0" smtClean="0">
                          <a:latin typeface="Times New Roman" charset="0"/>
                          <a:ea typeface="Times New Roman" charset="0"/>
                          <a:cs typeface="Times New Roman" charset="0"/>
                        </a:rPr>
                        <a:t>Local areas still provided troops for the army (Fyrd)</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Knights made an oath</a:t>
                      </a:r>
                      <a:r>
                        <a:rPr lang="en-US" sz="1200" baseline="0" dirty="0" smtClean="0">
                          <a:latin typeface="Times New Roman" charset="0"/>
                          <a:ea typeface="Times New Roman" charset="0"/>
                          <a:cs typeface="Times New Roman" charset="0"/>
                        </a:rPr>
                        <a:t> to their lord </a:t>
                      </a:r>
                      <a:r>
                        <a:rPr lang="mr-IN" sz="1200" baseline="0" dirty="0" smtClean="0">
                          <a:latin typeface="Times New Roman" charset="0"/>
                          <a:ea typeface="Times New Roman" charset="0"/>
                          <a:cs typeface="Times New Roman" charset="0"/>
                        </a:rPr>
                        <a:t>–</a:t>
                      </a:r>
                      <a:r>
                        <a:rPr lang="en-US" sz="1200" baseline="0" dirty="0" smtClean="0">
                          <a:latin typeface="Times New Roman" charset="0"/>
                          <a:ea typeface="Times New Roman" charset="0"/>
                          <a:cs typeface="Times New Roman" charset="0"/>
                        </a:rPr>
                        <a:t> this did not happen in Saxon times as it was seen as a ‘religious duty’.</a:t>
                      </a:r>
                    </a:p>
                    <a:p>
                      <a:pPr marL="171450" indent="-171450">
                        <a:buFont typeface="Arial" charset="0"/>
                        <a:buChar char="•"/>
                      </a:pPr>
                      <a:r>
                        <a:rPr lang="en-US" sz="1200" dirty="0" smtClean="0">
                          <a:latin typeface="Times New Roman" charset="0"/>
                          <a:ea typeface="Times New Roman" charset="0"/>
                          <a:cs typeface="Times New Roman" charset="0"/>
                        </a:rPr>
                        <a:t>Knights</a:t>
                      </a:r>
                      <a:r>
                        <a:rPr lang="en-US" sz="1200" baseline="0" dirty="0" smtClean="0">
                          <a:latin typeface="Times New Roman" charset="0"/>
                          <a:ea typeface="Times New Roman" charset="0"/>
                          <a:cs typeface="Times New Roman" charset="0"/>
                        </a:rPr>
                        <a:t> always had to carry out military service for at least 40 days of the year.</a:t>
                      </a:r>
                    </a:p>
                    <a:p>
                      <a:pPr marL="171450" indent="-171450">
                        <a:buFont typeface="Arial" charset="0"/>
                        <a:buChar char="•"/>
                      </a:pPr>
                      <a:r>
                        <a:rPr lang="en-US" sz="1200" baseline="0" dirty="0" smtClean="0">
                          <a:latin typeface="Times New Roman" charset="0"/>
                          <a:ea typeface="Times New Roman" charset="0"/>
                          <a:cs typeface="Times New Roman" charset="0"/>
                        </a:rPr>
                        <a:t>Marcher Lords on borders with Wales </a:t>
                      </a:r>
                      <a:r>
                        <a:rPr lang="mr-IN" sz="1200" baseline="0" dirty="0" smtClean="0">
                          <a:latin typeface="Times New Roman" charset="0"/>
                          <a:ea typeface="Times New Roman" charset="0"/>
                          <a:cs typeface="Times New Roman" charset="0"/>
                        </a:rPr>
                        <a:t>–</a:t>
                      </a:r>
                      <a:r>
                        <a:rPr lang="en-US" sz="1200" baseline="0" dirty="0" smtClean="0">
                          <a:latin typeface="Times New Roman" charset="0"/>
                          <a:ea typeface="Times New Roman" charset="0"/>
                          <a:cs typeface="Times New Roman" charset="0"/>
                        </a:rPr>
                        <a:t> became almost independent rulers with the task of defending against raids from Wales.</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2"/>
                  </a:ext>
                </a:extLst>
              </a:tr>
              <a:tr h="827180">
                <a:tc>
                  <a:txBody>
                    <a:bodyPr/>
                    <a:lstStyle/>
                    <a:p>
                      <a:r>
                        <a:rPr lang="en-US" sz="1300" dirty="0" smtClean="0">
                          <a:latin typeface="Times New Roman" charset="0"/>
                          <a:ea typeface="Times New Roman" charset="0"/>
                          <a:cs typeface="Times New Roman" charset="0"/>
                        </a:rPr>
                        <a:t>Consulting Advisors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 Norman</a:t>
                      </a:r>
                      <a:r>
                        <a:rPr lang="en-US" sz="1200" baseline="0" dirty="0" smtClean="0">
                          <a:latin typeface="Times New Roman" charset="0"/>
                          <a:ea typeface="Times New Roman" charset="0"/>
                          <a:cs typeface="Times New Roman" charset="0"/>
                        </a:rPr>
                        <a:t> Kings continued to listen to and take advice from their leading subjects through the Great Council (Curia Regis)</a:t>
                      </a:r>
                    </a:p>
                    <a:p>
                      <a:pPr marL="171450" indent="-171450">
                        <a:buFont typeface="Arial" charset="0"/>
                        <a:buChar char="•"/>
                      </a:pPr>
                      <a:r>
                        <a:rPr lang="en-US" sz="1200" baseline="0" dirty="0" smtClean="0">
                          <a:latin typeface="Times New Roman" charset="0"/>
                          <a:ea typeface="Times New Roman" charset="0"/>
                          <a:cs typeface="Times New Roman" charset="0"/>
                        </a:rPr>
                        <a:t>Only the king could make laws for the whole kingdom</a:t>
                      </a:r>
                    </a:p>
                    <a:p>
                      <a:pPr marL="171450" indent="-171450">
                        <a:buFont typeface="Arial" charset="0"/>
                        <a:buChar char="•"/>
                      </a:pPr>
                      <a:r>
                        <a:rPr lang="en-US" sz="1200" baseline="0" dirty="0" smtClean="0">
                          <a:latin typeface="Times New Roman" charset="0"/>
                          <a:ea typeface="Times New Roman" charset="0"/>
                          <a:cs typeface="Times New Roman" charset="0"/>
                        </a:rPr>
                        <a:t>The Chancery provided the administration for the government.</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 knights of the royal</a:t>
                      </a:r>
                      <a:r>
                        <a:rPr lang="en-US" sz="1200" baseline="0" dirty="0" smtClean="0">
                          <a:latin typeface="Times New Roman" charset="0"/>
                          <a:ea typeface="Times New Roman" charset="0"/>
                          <a:cs typeface="Times New Roman" charset="0"/>
                        </a:rPr>
                        <a:t> household provided security.</a:t>
                      </a:r>
                    </a:p>
                    <a:p>
                      <a:pPr marL="171450" indent="-171450">
                        <a:buFont typeface="Arial" charset="0"/>
                        <a:buChar char="•"/>
                      </a:pP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3"/>
                  </a:ext>
                </a:extLst>
              </a:tr>
              <a:tr h="649927">
                <a:tc>
                  <a:txBody>
                    <a:bodyPr/>
                    <a:lstStyle/>
                    <a:p>
                      <a:r>
                        <a:rPr lang="en-US" sz="1300" dirty="0" smtClean="0">
                          <a:latin typeface="Times New Roman" charset="0"/>
                          <a:ea typeface="Times New Roman" charset="0"/>
                          <a:cs typeface="Times New Roman" charset="0"/>
                        </a:rPr>
                        <a:t>Inheritance</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Feudal</a:t>
                      </a:r>
                      <a:r>
                        <a:rPr lang="en-US" sz="1200" baseline="0" dirty="0" smtClean="0">
                          <a:latin typeface="Times New Roman" charset="0"/>
                          <a:ea typeface="Times New Roman" charset="0"/>
                          <a:cs typeface="Times New Roman" charset="0"/>
                        </a:rPr>
                        <a:t> Incidents: if a tenant died without an heir the land would be returned to the lord who could sell it off. As the king owned most of the land, he profited from this.</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Property</a:t>
                      </a:r>
                      <a:r>
                        <a:rPr lang="en-US" sz="1200" baseline="0" dirty="0" smtClean="0">
                          <a:latin typeface="Times New Roman" charset="0"/>
                          <a:ea typeface="Times New Roman" charset="0"/>
                          <a:cs typeface="Times New Roman" charset="0"/>
                        </a:rPr>
                        <a:t> was passed on to the eldest son </a:t>
                      </a:r>
                      <a:r>
                        <a:rPr lang="mr-IN" sz="1200" baseline="0" dirty="0" smtClean="0">
                          <a:latin typeface="Times New Roman" charset="0"/>
                          <a:ea typeface="Times New Roman" charset="0"/>
                          <a:cs typeface="Times New Roman" charset="0"/>
                        </a:rPr>
                        <a:t>–</a:t>
                      </a:r>
                      <a:r>
                        <a:rPr lang="en-US" sz="1200" baseline="0" dirty="0" smtClean="0">
                          <a:latin typeface="Times New Roman" charset="0"/>
                          <a:ea typeface="Times New Roman" charset="0"/>
                          <a:cs typeface="Times New Roman" charset="0"/>
                        </a:rPr>
                        <a:t> Primogeniture. This meant Normans could keep large estates of land therefore maintaining power.</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4"/>
                  </a:ext>
                </a:extLst>
              </a:tr>
              <a:tr h="649927">
                <a:tc>
                  <a:txBody>
                    <a:bodyPr/>
                    <a:lstStyle/>
                    <a:p>
                      <a:r>
                        <a:rPr lang="en-US" sz="1300" dirty="0" smtClean="0">
                          <a:latin typeface="Times New Roman" charset="0"/>
                          <a:ea typeface="Times New Roman" charset="0"/>
                          <a:cs typeface="Times New Roman" charset="0"/>
                        </a:rPr>
                        <a:t>Government by Writ</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Main issue of government was</a:t>
                      </a:r>
                      <a:r>
                        <a:rPr lang="en-US" sz="1200" baseline="0" dirty="0" smtClean="0">
                          <a:latin typeface="Times New Roman" charset="0"/>
                          <a:ea typeface="Times New Roman" charset="0"/>
                          <a:cs typeface="Times New Roman" charset="0"/>
                        </a:rPr>
                        <a:t> to issue an order in writing (writ).</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 Normans issued more writs</a:t>
                      </a:r>
                      <a:r>
                        <a:rPr lang="en-US" sz="1200" baseline="0" dirty="0" smtClean="0">
                          <a:latin typeface="Times New Roman" charset="0"/>
                          <a:ea typeface="Times New Roman" charset="0"/>
                          <a:cs typeface="Times New Roman" charset="0"/>
                        </a:rPr>
                        <a:t> than the Saxons did.</a:t>
                      </a:r>
                    </a:p>
                    <a:p>
                      <a:pPr marL="171450" indent="-171450">
                        <a:buFont typeface="Arial" charset="0"/>
                        <a:buChar char="•"/>
                      </a:pPr>
                      <a:r>
                        <a:rPr lang="en-US" sz="1200" baseline="0" dirty="0" smtClean="0">
                          <a:latin typeface="Times New Roman" charset="0"/>
                          <a:ea typeface="Times New Roman" charset="0"/>
                          <a:cs typeface="Times New Roman" charset="0"/>
                        </a:rPr>
                        <a:t>The King’s writs centralised the power and took it away from barons and bishops.</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5"/>
                  </a:ext>
                </a:extLst>
              </a:tr>
              <a:tr h="649927">
                <a:tc>
                  <a:txBody>
                    <a:bodyPr/>
                    <a:lstStyle/>
                    <a:p>
                      <a:r>
                        <a:rPr lang="en-US" sz="1300" dirty="0" smtClean="0">
                          <a:latin typeface="Times New Roman" charset="0"/>
                          <a:ea typeface="Times New Roman" charset="0"/>
                          <a:cs typeface="Times New Roman" charset="0"/>
                        </a:rPr>
                        <a:t>Local Government</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England</a:t>
                      </a:r>
                      <a:r>
                        <a:rPr lang="en-US" sz="1200" baseline="0" dirty="0" smtClean="0">
                          <a:latin typeface="Times New Roman" charset="0"/>
                          <a:ea typeface="Times New Roman" charset="0"/>
                          <a:cs typeface="Times New Roman" charset="0"/>
                        </a:rPr>
                        <a:t> remained split into 134 shires with a sheriff in charge of each shire. Duties included making annual payments to the king, collecting taxes and raising armies.</a:t>
                      </a: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Saxon</a:t>
                      </a:r>
                      <a:r>
                        <a:rPr lang="en-US" sz="1200" baseline="0" dirty="0" smtClean="0">
                          <a:latin typeface="Times New Roman" charset="0"/>
                          <a:ea typeface="Times New Roman" charset="0"/>
                          <a:cs typeface="Times New Roman" charset="0"/>
                        </a:rPr>
                        <a:t> sheriffs were replaced by Normans because loyal sheriffs were vital to maintain control over the kingdom.</a:t>
                      </a:r>
                    </a:p>
                    <a:p>
                      <a:pPr marL="171450" indent="-171450">
                        <a:buFont typeface="Arial" charset="0"/>
                        <a:buChar char="•"/>
                      </a:pPr>
                      <a:r>
                        <a:rPr lang="en-US" sz="1200" baseline="0" dirty="0" smtClean="0">
                          <a:latin typeface="Times New Roman" charset="0"/>
                          <a:ea typeface="Times New Roman" charset="0"/>
                          <a:cs typeface="Times New Roman" charset="0"/>
                        </a:rPr>
                        <a:t>Castellans” </a:t>
                      </a:r>
                      <a:r>
                        <a:rPr lang="mr-IN" sz="1200" baseline="0" dirty="0" smtClean="0">
                          <a:latin typeface="Times New Roman" charset="0"/>
                          <a:ea typeface="Times New Roman" charset="0"/>
                          <a:cs typeface="Times New Roman" charset="0"/>
                        </a:rPr>
                        <a:t>–</a:t>
                      </a:r>
                      <a:r>
                        <a:rPr lang="en-US" sz="1200" baseline="0" dirty="0" smtClean="0">
                          <a:latin typeface="Times New Roman" charset="0"/>
                          <a:ea typeface="Times New Roman" charset="0"/>
                          <a:cs typeface="Times New Roman" charset="0"/>
                        </a:rPr>
                        <a:t> looked after the royal castles and forests.</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6"/>
                  </a:ext>
                </a:extLst>
              </a:tr>
              <a:tr h="827180">
                <a:tc>
                  <a:txBody>
                    <a:bodyPr/>
                    <a:lstStyle/>
                    <a:p>
                      <a:r>
                        <a:rPr lang="en-US" sz="1300" dirty="0" smtClean="0">
                          <a:latin typeface="Times New Roman" charset="0"/>
                          <a:ea typeface="Times New Roman" charset="0"/>
                          <a:cs typeface="Times New Roman" charset="0"/>
                        </a:rPr>
                        <a:t>Legal System</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Maintained most Saxon</a:t>
                      </a:r>
                      <a:r>
                        <a:rPr lang="en-US" sz="1200" baseline="0" dirty="0" smtClean="0">
                          <a:latin typeface="Times New Roman" charset="0"/>
                          <a:ea typeface="Times New Roman" charset="0"/>
                          <a:cs typeface="Times New Roman" charset="0"/>
                        </a:rPr>
                        <a:t> features as it worked well and it helped prove that the Normans were legitimate rulers.</a:t>
                      </a:r>
                    </a:p>
                    <a:p>
                      <a:pPr marL="171450" indent="-171450">
                        <a:buFont typeface="Arial" charset="0"/>
                        <a:buChar char="•"/>
                      </a:pPr>
                      <a:r>
                        <a:rPr lang="en-US" sz="1200" baseline="0" dirty="0" smtClean="0">
                          <a:latin typeface="Times New Roman" charset="0"/>
                          <a:ea typeface="Times New Roman" charset="0"/>
                          <a:cs typeface="Times New Roman" charset="0"/>
                        </a:rPr>
                        <a:t>The King’s Court remained the most important Court.</a:t>
                      </a:r>
                    </a:p>
                    <a:p>
                      <a:pPr marL="171450" indent="-171450">
                        <a:buFont typeface="Arial" charset="0"/>
                        <a:buChar char="•"/>
                      </a:pPr>
                      <a:r>
                        <a:rPr lang="en-US" sz="1200" baseline="0" dirty="0" smtClean="0">
                          <a:latin typeface="Times New Roman" charset="0"/>
                          <a:ea typeface="Times New Roman" charset="0"/>
                          <a:cs typeface="Times New Roman" charset="0"/>
                        </a:rPr>
                        <a:t>Shire &amp; Hundred Court’s remained the same</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The Normans</a:t>
                      </a:r>
                      <a:r>
                        <a:rPr lang="en-US" sz="1200" baseline="0" dirty="0" smtClean="0">
                          <a:latin typeface="Times New Roman" charset="0"/>
                          <a:ea typeface="Times New Roman" charset="0"/>
                          <a:cs typeface="Times New Roman" charset="0"/>
                        </a:rPr>
                        <a:t> simplified the system and made it more consistent.</a:t>
                      </a:r>
                    </a:p>
                    <a:p>
                      <a:pPr marL="171450" indent="-171450">
                        <a:buFont typeface="Arial" charset="0"/>
                        <a:buChar char="•"/>
                      </a:pPr>
                      <a:r>
                        <a:rPr lang="en-US" sz="1200" baseline="0" dirty="0" smtClean="0">
                          <a:latin typeface="Times New Roman" charset="0"/>
                          <a:ea typeface="Times New Roman" charset="0"/>
                          <a:cs typeface="Times New Roman" charset="0"/>
                        </a:rPr>
                        <a:t>The Lords Court was created by Normans for the Lord to deal with his tenants.</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7"/>
                  </a:ext>
                </a:extLst>
              </a:tr>
              <a:tr h="649927">
                <a:tc>
                  <a:txBody>
                    <a:bodyPr/>
                    <a:lstStyle/>
                    <a:p>
                      <a:r>
                        <a:rPr lang="en-US" sz="1300" dirty="0" smtClean="0">
                          <a:latin typeface="Times New Roman" charset="0"/>
                          <a:ea typeface="Times New Roman" charset="0"/>
                          <a:cs typeface="Times New Roman" charset="0"/>
                        </a:rPr>
                        <a:t>Law Enforcement</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Constables,</a:t>
                      </a:r>
                      <a:r>
                        <a:rPr lang="en-US" sz="1200" baseline="0" dirty="0" smtClean="0">
                          <a:latin typeface="Times New Roman" charset="0"/>
                          <a:ea typeface="Times New Roman" charset="0"/>
                          <a:cs typeface="Times New Roman" charset="0"/>
                        </a:rPr>
                        <a:t> Watchmen attempted to ensure all kept to the curfew. However they were old and poorly paid.</a:t>
                      </a:r>
                    </a:p>
                    <a:p>
                      <a:pPr marL="171450" indent="-171450">
                        <a:buFont typeface="Arial" charset="0"/>
                        <a:buChar char="•"/>
                      </a:pPr>
                      <a:r>
                        <a:rPr lang="en-US" sz="1200" baseline="0" dirty="0" smtClean="0">
                          <a:latin typeface="Times New Roman" charset="0"/>
                          <a:ea typeface="Times New Roman" charset="0"/>
                          <a:cs typeface="Times New Roman" charset="0"/>
                        </a:rPr>
                        <a:t>Hue and Cry: All had a duty to catch a suspect when alarm was raised.</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b="1" i="1" dirty="0" smtClean="0">
                          <a:latin typeface="Times New Roman" charset="0"/>
                          <a:ea typeface="Times New Roman" charset="0"/>
                          <a:cs typeface="Times New Roman" charset="0"/>
                        </a:rPr>
                        <a:t>Murdrum Fine</a:t>
                      </a:r>
                      <a:r>
                        <a:rPr lang="en-US" sz="1200" dirty="0" smtClean="0">
                          <a:latin typeface="Times New Roman" charset="0"/>
                          <a:ea typeface="Times New Roman" charset="0"/>
                          <a:cs typeface="Times New Roman" charset="0"/>
                        </a:rPr>
                        <a:t>: If</a:t>
                      </a:r>
                      <a:r>
                        <a:rPr lang="en-US" sz="1200" baseline="0" dirty="0" smtClean="0">
                          <a:latin typeface="Times New Roman" charset="0"/>
                          <a:ea typeface="Times New Roman" charset="0"/>
                          <a:cs typeface="Times New Roman" charset="0"/>
                        </a:rPr>
                        <a:t> a Norman was killed and their murderer was not found within five days the local community would be fined.</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8"/>
                  </a:ext>
                </a:extLst>
              </a:tr>
              <a:tr h="1181686">
                <a:tc>
                  <a:txBody>
                    <a:bodyPr/>
                    <a:lstStyle/>
                    <a:p>
                      <a:r>
                        <a:rPr lang="en-US" sz="1300" dirty="0" smtClean="0">
                          <a:latin typeface="Times New Roman" charset="0"/>
                          <a:ea typeface="Times New Roman" charset="0"/>
                          <a:cs typeface="Times New Roman" charset="0"/>
                        </a:rPr>
                        <a:t>Trials</a:t>
                      </a:r>
                      <a:endParaRPr lang="en-US" sz="13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171450" indent="-171450">
                        <a:buFont typeface="Arial" charset="0"/>
                        <a:buChar char="•"/>
                      </a:pPr>
                      <a:r>
                        <a:rPr lang="en-US" sz="1200" dirty="0" smtClean="0">
                          <a:latin typeface="Times New Roman" charset="0"/>
                          <a:ea typeface="Times New Roman" charset="0"/>
                          <a:cs typeface="Times New Roman" charset="0"/>
                        </a:rPr>
                        <a:t>Oaths </a:t>
                      </a:r>
                      <a:r>
                        <a:rPr lang="mr-IN" sz="1200" dirty="0" smtClean="0">
                          <a:latin typeface="Times New Roman" charset="0"/>
                          <a:ea typeface="Times New Roman" charset="0"/>
                          <a:cs typeface="Times New Roman" charset="0"/>
                        </a:rPr>
                        <a:t>–</a:t>
                      </a:r>
                      <a:r>
                        <a:rPr lang="en-US" sz="1200" dirty="0" smtClean="0">
                          <a:latin typeface="Times New Roman" charset="0"/>
                          <a:ea typeface="Times New Roman" charset="0"/>
                          <a:cs typeface="Times New Roman" charset="0"/>
                        </a:rPr>
                        <a:t> to ensure</a:t>
                      </a:r>
                      <a:r>
                        <a:rPr lang="en-US" sz="1200" baseline="0" dirty="0" smtClean="0">
                          <a:latin typeface="Times New Roman" charset="0"/>
                          <a:ea typeface="Times New Roman" charset="0"/>
                          <a:cs typeface="Times New Roman" charset="0"/>
                        </a:rPr>
                        <a:t> people told the truth they first had to swear an oath on a holy book or relic.</a:t>
                      </a:r>
                    </a:p>
                    <a:p>
                      <a:pPr marL="171450" indent="-171450">
                        <a:buFont typeface="Arial" charset="0"/>
                        <a:buChar char="•"/>
                      </a:pPr>
                      <a:r>
                        <a:rPr lang="en-US" sz="1200" b="1" i="1" baseline="0" dirty="0" smtClean="0">
                          <a:latin typeface="Times New Roman" charset="0"/>
                          <a:ea typeface="Times New Roman" charset="0"/>
                          <a:cs typeface="Times New Roman" charset="0"/>
                        </a:rPr>
                        <a:t>Trial by Cold Water: </a:t>
                      </a:r>
                      <a:r>
                        <a:rPr lang="en-US" sz="1200" baseline="0" dirty="0" smtClean="0">
                          <a:latin typeface="Times New Roman" charset="0"/>
                          <a:ea typeface="Times New Roman" charset="0"/>
                          <a:cs typeface="Times New Roman" charset="0"/>
                        </a:rPr>
                        <a:t>Holy water, if you float you are guilty as the water would repel a sinner.</a:t>
                      </a:r>
                    </a:p>
                    <a:p>
                      <a:pPr marL="171450" indent="-171450">
                        <a:buFont typeface="Arial" charset="0"/>
                        <a:buChar char="•"/>
                      </a:pPr>
                      <a:r>
                        <a:rPr lang="en-US" sz="1200" b="1" i="1" baseline="0" dirty="0" smtClean="0">
                          <a:latin typeface="Times New Roman" charset="0"/>
                          <a:ea typeface="Times New Roman" charset="0"/>
                          <a:cs typeface="Times New Roman" charset="0"/>
                        </a:rPr>
                        <a:t>Trial by Hot Iron</a:t>
                      </a:r>
                      <a:r>
                        <a:rPr lang="en-US" sz="1200" b="0" i="0" baseline="0" dirty="0" smtClean="0">
                          <a:latin typeface="Times New Roman" charset="0"/>
                          <a:ea typeface="Times New Roman" charset="0"/>
                          <a:cs typeface="Times New Roman" charset="0"/>
                        </a:rPr>
                        <a:t>: H</a:t>
                      </a:r>
                      <a:r>
                        <a:rPr lang="en-US" sz="1200" baseline="0" dirty="0" smtClean="0">
                          <a:latin typeface="Times New Roman" charset="0"/>
                          <a:ea typeface="Times New Roman" charset="0"/>
                          <a:cs typeface="Times New Roman" charset="0"/>
                        </a:rPr>
                        <a:t>and burnt and wrapped for three days. If the wound was infected the person was guilty.</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tcPr>
                </a:tc>
                <a:tc>
                  <a:txBody>
                    <a:bodyPr/>
                    <a:lstStyle/>
                    <a:p>
                      <a:pPr marL="171450" indent="-171450">
                        <a:buFont typeface="Arial" charset="0"/>
                        <a:buChar char="•"/>
                      </a:pPr>
                      <a:r>
                        <a:rPr lang="en-US" sz="1200" b="1" i="1" dirty="0" smtClean="0">
                          <a:latin typeface="Times New Roman" charset="0"/>
                          <a:ea typeface="Times New Roman" charset="0"/>
                          <a:cs typeface="Times New Roman" charset="0"/>
                        </a:rPr>
                        <a:t>Trial by </a:t>
                      </a:r>
                      <a:r>
                        <a:rPr lang="en-US" sz="1200" b="1" i="1" baseline="0" dirty="0" smtClean="0">
                          <a:latin typeface="Times New Roman" charset="0"/>
                          <a:ea typeface="Times New Roman" charset="0"/>
                          <a:cs typeface="Times New Roman" charset="0"/>
                        </a:rPr>
                        <a:t>Battle: </a:t>
                      </a:r>
                      <a:r>
                        <a:rPr lang="en-US" sz="1200" b="0" i="0" baseline="0" dirty="0" smtClean="0">
                          <a:latin typeface="Times New Roman" charset="0"/>
                          <a:ea typeface="Times New Roman" charset="0"/>
                          <a:cs typeface="Times New Roman" charset="0"/>
                        </a:rPr>
                        <a:t>I</a:t>
                      </a:r>
                      <a:r>
                        <a:rPr lang="en-US" sz="1200" baseline="0" dirty="0" smtClean="0">
                          <a:latin typeface="Times New Roman" charset="0"/>
                          <a:ea typeface="Times New Roman" charset="0"/>
                          <a:cs typeface="Times New Roman" charset="0"/>
                        </a:rPr>
                        <a:t>ntroduced for serious offences. Two men duel against each other and the belief was God would support the innocent. If the accused was rich they could pay for a champion to fight in their place.</a:t>
                      </a:r>
                      <a:endParaRPr lang="en-US" sz="1200" dirty="0">
                        <a:latin typeface="Times New Roman" charset="0"/>
                        <a:ea typeface="Times New Roman" charset="0"/>
                        <a:cs typeface="Times New Roman" charset="0"/>
                      </a:endParaRPr>
                    </a:p>
                  </a:txBody>
                  <a:tcPr marL="118169" marR="118169"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100000" t="100000"/>
                      </a:path>
                      <a:tileRect r="-100000" b="-100000"/>
                    </a:gradFill>
                  </a:tcPr>
                </a:tc>
                <a:extLst>
                  <a:ext uri="{0D108BD9-81ED-4DB2-BD59-A6C34878D82A}">
                    <a16:rowId xmlns:a16="http://schemas.microsoft.com/office/drawing/2014/main" val="10009"/>
                  </a:ext>
                </a:extLst>
              </a:tr>
            </a:tbl>
          </a:graphicData>
        </a:graphic>
      </p:graphicFrame>
      <p:sp>
        <p:nvSpPr>
          <p:cNvPr id="15" name="Rectangle 14"/>
          <p:cNvSpPr/>
          <p:nvPr/>
        </p:nvSpPr>
        <p:spPr>
          <a:xfrm>
            <a:off x="6" y="6653600"/>
            <a:ext cx="2970606" cy="2559697"/>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100000" t="100000"/>
            </a:path>
            <a:tileRect r="-100000" b="-100000"/>
          </a:gradFill>
        </p:spPr>
        <p:style>
          <a:lnRef idx="2">
            <a:schemeClr val="dk1"/>
          </a:lnRef>
          <a:fillRef idx="1">
            <a:schemeClr val="lt1"/>
          </a:fillRef>
          <a:effectRef idx="0">
            <a:schemeClr val="dk1"/>
          </a:effectRef>
          <a:fontRef idx="minor">
            <a:schemeClr val="dk1"/>
          </a:fontRef>
        </p:style>
        <p:txBody>
          <a:bodyPr rtlCol="0" anchor="ctr"/>
          <a:lstStyle/>
          <a:p>
            <a:pPr algn="ctr"/>
            <a:endParaRPr lang="en-US" sz="3107"/>
          </a:p>
        </p:txBody>
      </p:sp>
      <p:sp>
        <p:nvSpPr>
          <p:cNvPr id="16" name="Rectangle 15"/>
          <p:cNvSpPr/>
          <p:nvPr/>
        </p:nvSpPr>
        <p:spPr>
          <a:xfrm>
            <a:off x="4" y="6653606"/>
            <a:ext cx="2970606" cy="250401"/>
          </a:xfrm>
          <a:prstGeom prst="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163" dirty="0">
                <a:latin typeface="Comic Sans MS" charset="0"/>
                <a:ea typeface="Comic Sans MS" charset="0"/>
                <a:cs typeface="Comic Sans MS" charset="0"/>
              </a:rPr>
              <a:t>The Domesday Survey</a:t>
            </a:r>
          </a:p>
        </p:txBody>
      </p:sp>
      <p:sp>
        <p:nvSpPr>
          <p:cNvPr id="17" name="TextBox 16"/>
          <p:cNvSpPr txBox="1"/>
          <p:nvPr/>
        </p:nvSpPr>
        <p:spPr>
          <a:xfrm>
            <a:off x="6" y="6981604"/>
            <a:ext cx="2970606" cy="1881925"/>
          </a:xfrm>
          <a:prstGeom prst="rect">
            <a:avLst/>
          </a:prstGeom>
          <a:noFill/>
        </p:spPr>
        <p:txBody>
          <a:bodyPr wrap="square" rtlCol="0">
            <a:spAutoFit/>
          </a:bodyPr>
          <a:lstStyle/>
          <a:p>
            <a:pPr marL="369275" indent="-369275">
              <a:buFont typeface="Arial" charset="0"/>
              <a:buChar char="•"/>
            </a:pPr>
            <a:r>
              <a:rPr lang="en-US" sz="1163" dirty="0">
                <a:latin typeface="Times New Roman" charset="0"/>
                <a:ea typeface="Times New Roman" charset="0"/>
                <a:cs typeface="Times New Roman" charset="0"/>
              </a:rPr>
              <a:t>Survey of all property and resources in England. </a:t>
            </a:r>
          </a:p>
          <a:p>
            <a:pPr marL="369275" indent="-369275">
              <a:buFont typeface="Arial" charset="0"/>
              <a:buChar char="•"/>
            </a:pPr>
            <a:r>
              <a:rPr lang="en-US" sz="1163" dirty="0">
                <a:latin typeface="Times New Roman" charset="0"/>
                <a:ea typeface="Times New Roman" charset="0"/>
                <a:cs typeface="Times New Roman" charset="0"/>
              </a:rPr>
              <a:t>Completed due to threat of Viking invasion in 1085.</a:t>
            </a:r>
          </a:p>
          <a:p>
            <a:pPr marL="369275" indent="-369275">
              <a:buFont typeface="Arial" charset="0"/>
              <a:buChar char="•"/>
            </a:pPr>
            <a:r>
              <a:rPr lang="en-US" sz="1163" dirty="0">
                <a:latin typeface="Times New Roman" charset="0"/>
                <a:ea typeface="Times New Roman" charset="0"/>
                <a:cs typeface="Times New Roman" charset="0"/>
              </a:rPr>
              <a:t>Completed in 1086 </a:t>
            </a:r>
            <a:r>
              <a:rPr lang="mr-IN" sz="1163" dirty="0">
                <a:latin typeface="Times New Roman" charset="0"/>
                <a:ea typeface="Times New Roman" charset="0"/>
                <a:cs typeface="Times New Roman" charset="0"/>
              </a:rPr>
              <a:t>–</a:t>
            </a:r>
            <a:r>
              <a:rPr lang="en-US" sz="1163" dirty="0">
                <a:latin typeface="Times New Roman" charset="0"/>
                <a:ea typeface="Times New Roman" charset="0"/>
                <a:cs typeface="Times New Roman" charset="0"/>
              </a:rPr>
              <a:t> the most important tenants were made to swear loyalty to the King.</a:t>
            </a:r>
          </a:p>
          <a:p>
            <a:pPr marL="369275" indent="-369275">
              <a:buFont typeface="Arial" charset="0"/>
              <a:buChar char="•"/>
            </a:pPr>
            <a:r>
              <a:rPr lang="en-US" sz="1163" dirty="0">
                <a:latin typeface="Times New Roman" charset="0"/>
                <a:ea typeface="Times New Roman" charset="0"/>
                <a:cs typeface="Times New Roman" charset="0"/>
              </a:rPr>
              <a:t>Enabled William to know how much he could tax people and who would be legible to fight in his army.</a:t>
            </a:r>
          </a:p>
        </p:txBody>
      </p:sp>
    </p:spTree>
    <p:extLst>
      <p:ext uri="{BB962C8B-B14F-4D97-AF65-F5344CB8AC3E}">
        <p14:creationId xmlns:p14="http://schemas.microsoft.com/office/powerpoint/2010/main" val="771419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970609" y="387500"/>
            <a:ext cx="9830997" cy="4415281"/>
          </a:xfrm>
          <a:prstGeom prst="rect">
            <a:avLst/>
          </a:prstGeom>
          <a:solidFill>
            <a:srgbClr val="FFFF0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107"/>
          </a:p>
        </p:txBody>
      </p:sp>
      <p:sp>
        <p:nvSpPr>
          <p:cNvPr id="4" name="Rectangle 3"/>
          <p:cNvSpPr/>
          <p:nvPr/>
        </p:nvSpPr>
        <p:spPr>
          <a:xfrm>
            <a:off x="2970612" y="-6281"/>
            <a:ext cx="9830994" cy="375271"/>
          </a:xfrm>
          <a:prstGeom prst="rect">
            <a:avLst/>
          </a:prstGeom>
          <a:solidFill>
            <a:srgbClr val="35ECFF"/>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068" dirty="0">
                <a:latin typeface="Comic Sans MS" charset="0"/>
                <a:ea typeface="Comic Sans MS" charset="0"/>
                <a:cs typeface="Comic Sans MS" charset="0"/>
              </a:rPr>
              <a:t>How did the Norman Conquest affect towns and villages?</a:t>
            </a:r>
          </a:p>
        </p:txBody>
      </p:sp>
      <p:sp>
        <p:nvSpPr>
          <p:cNvPr id="5" name="Rectangle 4"/>
          <p:cNvSpPr/>
          <p:nvPr/>
        </p:nvSpPr>
        <p:spPr>
          <a:xfrm>
            <a:off x="-15967" y="9644"/>
            <a:ext cx="2970606" cy="4022070"/>
          </a:xfrm>
          <a:prstGeom prst="rect">
            <a:avLst/>
          </a:prstGeom>
          <a:solidFill>
            <a:schemeClr val="accent4">
              <a:lumMod val="20000"/>
              <a:lumOff val="8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107"/>
          </a:p>
        </p:txBody>
      </p:sp>
      <p:sp>
        <p:nvSpPr>
          <p:cNvPr id="6" name="TextBox 5"/>
          <p:cNvSpPr txBox="1"/>
          <p:nvPr/>
        </p:nvSpPr>
        <p:spPr>
          <a:xfrm>
            <a:off x="-15964" y="-6283"/>
            <a:ext cx="2986573" cy="3870227"/>
          </a:xfrm>
          <a:prstGeom prst="rect">
            <a:avLst/>
          </a:prstGeom>
          <a:noFill/>
          <a:ln>
            <a:noFill/>
          </a:ln>
        </p:spPr>
        <p:txBody>
          <a:bodyPr wrap="square" rtlCol="0">
            <a:spAutoFit/>
          </a:bodyPr>
          <a:lstStyle/>
          <a:p>
            <a:pPr algn="ctr"/>
            <a:r>
              <a:rPr lang="en-US" sz="1292" i="1" u="sng" dirty="0">
                <a:latin typeface="Times New Roman" charset="0"/>
                <a:ea typeface="Times New Roman" charset="0"/>
                <a:cs typeface="Times New Roman" charset="0"/>
              </a:rPr>
              <a:t>Topic Summary</a:t>
            </a:r>
          </a:p>
          <a:p>
            <a:endParaRPr lang="en-US" sz="1292" i="1" u="sng"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Peasants had the hardest lives of all and many lacked any real freedom. They farmed to survive and many made little profit.</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Some peasants moved to the towns to find better jobs. Others were trying to break free from the ties of the countryside.</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The rich had a far more varied diet than the poor, although it was less healthy. The poor ate healthy food but were vulnerable to shortages.</a:t>
            </a:r>
          </a:p>
          <a:p>
            <a:pPr marL="295420" indent="-295420">
              <a:buAutoNum type="arabicPeriod"/>
            </a:pPr>
            <a:endParaRPr lang="en-US" sz="1292" dirty="0">
              <a:latin typeface="Times New Roman" charset="0"/>
              <a:ea typeface="Times New Roman" charset="0"/>
              <a:cs typeface="Times New Roman" charset="0"/>
            </a:endParaRPr>
          </a:p>
          <a:p>
            <a:pPr marL="295420" indent="-295420">
              <a:buAutoNum type="arabicPeriod"/>
            </a:pPr>
            <a:r>
              <a:rPr lang="en-US" sz="1292" dirty="0">
                <a:latin typeface="Times New Roman" charset="0"/>
                <a:ea typeface="Times New Roman" charset="0"/>
                <a:cs typeface="Times New Roman" charset="0"/>
              </a:rPr>
              <a:t>Many towns grew in size and importance under the Normans.</a:t>
            </a:r>
          </a:p>
        </p:txBody>
      </p:sp>
      <p:sp>
        <p:nvSpPr>
          <p:cNvPr id="3" name="Rectangle 2"/>
          <p:cNvSpPr/>
          <p:nvPr/>
        </p:nvSpPr>
        <p:spPr>
          <a:xfrm>
            <a:off x="7324743" y="1955933"/>
            <a:ext cx="1090787" cy="413798"/>
          </a:xfrm>
          <a:prstGeom prst="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u="sng" dirty="0">
                <a:latin typeface="Times New Roman" charset="0"/>
                <a:ea typeface="Times New Roman" charset="0"/>
                <a:cs typeface="Times New Roman" charset="0"/>
              </a:rPr>
              <a:t>Villages</a:t>
            </a:r>
          </a:p>
        </p:txBody>
      </p:sp>
      <p:sp>
        <p:nvSpPr>
          <p:cNvPr id="10" name="Rounded Rectangle 9"/>
          <p:cNvSpPr/>
          <p:nvPr/>
        </p:nvSpPr>
        <p:spPr>
          <a:xfrm>
            <a:off x="5334406" y="1955933"/>
            <a:ext cx="1240972" cy="489858"/>
          </a:xfrm>
          <a:prstGeom prst="roundRect">
            <a:avLst/>
          </a:prstGeom>
          <a:solidFill>
            <a:schemeClr val="accent4">
              <a:lumMod val="40000"/>
              <a:lumOff val="60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Times New Roman" charset="0"/>
                <a:ea typeface="Times New Roman" charset="0"/>
                <a:cs typeface="Times New Roman" charset="0"/>
              </a:rPr>
              <a:t>A peasant’s home</a:t>
            </a:r>
            <a:endParaRPr lang="en-US" sz="1200" b="1" dirty="0">
              <a:latin typeface="Times New Roman" charset="0"/>
              <a:ea typeface="Times New Roman" charset="0"/>
              <a:cs typeface="Times New Roman" charset="0"/>
            </a:endParaRPr>
          </a:p>
        </p:txBody>
      </p:sp>
      <p:sp>
        <p:nvSpPr>
          <p:cNvPr id="24" name="Rounded Rectangle 23"/>
          <p:cNvSpPr/>
          <p:nvPr/>
        </p:nvSpPr>
        <p:spPr>
          <a:xfrm>
            <a:off x="3412637" y="688918"/>
            <a:ext cx="1447799" cy="802187"/>
          </a:xfrm>
          <a:prstGeom prst="round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Serfs: not allowed to leave the village </a:t>
            </a:r>
            <a:r>
              <a:rPr lang="en-US" sz="1050" smtClean="0">
                <a:latin typeface="Times New Roman" charset="0"/>
                <a:ea typeface="Times New Roman" charset="0"/>
                <a:cs typeface="Times New Roman" charset="0"/>
              </a:rPr>
              <a:t>without permission </a:t>
            </a:r>
            <a:r>
              <a:rPr lang="en-US" sz="1050" dirty="0" smtClean="0">
                <a:latin typeface="Times New Roman" charset="0"/>
                <a:ea typeface="Times New Roman" charset="0"/>
                <a:cs typeface="Times New Roman" charset="0"/>
              </a:rPr>
              <a:t>from their Lord.</a:t>
            </a:r>
            <a:endParaRPr lang="en-US" sz="1050" dirty="0">
              <a:latin typeface="Times New Roman" charset="0"/>
              <a:ea typeface="Times New Roman" charset="0"/>
              <a:cs typeface="Times New Roman" charset="0"/>
            </a:endParaRPr>
          </a:p>
        </p:txBody>
      </p:sp>
      <p:sp>
        <p:nvSpPr>
          <p:cNvPr id="25" name="Rounded Rectangle 24"/>
          <p:cNvSpPr/>
          <p:nvPr/>
        </p:nvSpPr>
        <p:spPr>
          <a:xfrm>
            <a:off x="3144022" y="1826910"/>
            <a:ext cx="1543848" cy="671844"/>
          </a:xfrm>
          <a:prstGeom prst="round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Lived </a:t>
            </a:r>
            <a:r>
              <a:rPr lang="en-US" sz="1050" smtClean="0">
                <a:latin typeface="Times New Roman" charset="0"/>
                <a:ea typeface="Times New Roman" charset="0"/>
                <a:cs typeface="Times New Roman" charset="0"/>
              </a:rPr>
              <a:t>in simple homes which were cold, damp and dark</a:t>
            </a:r>
            <a:endParaRPr lang="en-US" sz="1050" dirty="0">
              <a:latin typeface="Times New Roman" charset="0"/>
              <a:ea typeface="Times New Roman" charset="0"/>
              <a:cs typeface="Times New Roman" charset="0"/>
            </a:endParaRPr>
          </a:p>
        </p:txBody>
      </p:sp>
      <p:sp>
        <p:nvSpPr>
          <p:cNvPr id="26" name="Rounded Rectangle 25"/>
          <p:cNvSpPr/>
          <p:nvPr/>
        </p:nvSpPr>
        <p:spPr>
          <a:xfrm>
            <a:off x="3259486" y="2674336"/>
            <a:ext cx="1293071" cy="509735"/>
          </a:xfrm>
          <a:prstGeom prst="round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Usually only one room with a small window</a:t>
            </a:r>
            <a:endParaRPr lang="en-US" sz="1050" dirty="0">
              <a:latin typeface="Times New Roman" charset="0"/>
              <a:ea typeface="Times New Roman" charset="0"/>
              <a:cs typeface="Times New Roman" charset="0"/>
            </a:endParaRPr>
          </a:p>
        </p:txBody>
      </p:sp>
      <p:sp>
        <p:nvSpPr>
          <p:cNvPr id="27" name="Rounded Rectangle 26"/>
          <p:cNvSpPr/>
          <p:nvPr/>
        </p:nvSpPr>
        <p:spPr>
          <a:xfrm>
            <a:off x="4405320" y="3248569"/>
            <a:ext cx="1293071" cy="509735"/>
          </a:xfrm>
          <a:prstGeom prst="round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Walls made out of wattle &amp; daub</a:t>
            </a:r>
            <a:endParaRPr lang="en-US" sz="1050" dirty="0">
              <a:latin typeface="Times New Roman" charset="0"/>
              <a:ea typeface="Times New Roman" charset="0"/>
              <a:cs typeface="Times New Roman" charset="0"/>
            </a:endParaRPr>
          </a:p>
        </p:txBody>
      </p:sp>
      <p:sp>
        <p:nvSpPr>
          <p:cNvPr id="28" name="Rounded Rectangle 27"/>
          <p:cNvSpPr/>
          <p:nvPr/>
        </p:nvSpPr>
        <p:spPr>
          <a:xfrm>
            <a:off x="5033849" y="572833"/>
            <a:ext cx="1293071" cy="802187"/>
          </a:xfrm>
          <a:prstGeom prst="roundRect">
            <a:avLst/>
          </a:prstGeom>
          <a:gradFill flip="none" rotWithShape="1">
            <a:gsLst>
              <a:gs pos="0">
                <a:schemeClr val="accent4">
                  <a:lumMod val="75000"/>
                  <a:tint val="66000"/>
                  <a:satMod val="160000"/>
                </a:schemeClr>
              </a:gs>
              <a:gs pos="50000">
                <a:schemeClr val="accent4">
                  <a:lumMod val="75000"/>
                  <a:tint val="44500"/>
                  <a:satMod val="160000"/>
                </a:schemeClr>
              </a:gs>
              <a:gs pos="100000">
                <a:schemeClr val="accent4">
                  <a:lumMod val="75000"/>
                  <a:tint val="23500"/>
                  <a:satMod val="160000"/>
                </a:scheme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Thatched roofs which could easily be destroyed by fire</a:t>
            </a:r>
            <a:endParaRPr lang="en-US" sz="1050" dirty="0">
              <a:latin typeface="Times New Roman" charset="0"/>
              <a:ea typeface="Times New Roman" charset="0"/>
              <a:cs typeface="Times New Roman" charset="0"/>
            </a:endParaRPr>
          </a:p>
        </p:txBody>
      </p:sp>
      <p:cxnSp>
        <p:nvCxnSpPr>
          <p:cNvPr id="15" name="Straight Connector 14"/>
          <p:cNvCxnSpPr>
            <a:stCxn id="10" idx="3"/>
            <a:endCxn id="3" idx="1"/>
          </p:cNvCxnSpPr>
          <p:nvPr/>
        </p:nvCxnSpPr>
        <p:spPr>
          <a:xfrm flipV="1">
            <a:off x="6575378" y="2162832"/>
            <a:ext cx="749365" cy="380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28" idx="2"/>
          </p:cNvCxnSpPr>
          <p:nvPr/>
        </p:nvCxnSpPr>
        <p:spPr>
          <a:xfrm flipH="1" flipV="1">
            <a:off x="5680385" y="1375020"/>
            <a:ext cx="300556" cy="580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1"/>
            <a:endCxn id="25" idx="3"/>
          </p:cNvCxnSpPr>
          <p:nvPr/>
        </p:nvCxnSpPr>
        <p:spPr>
          <a:xfrm flipH="1" flipV="1">
            <a:off x="4687870" y="2162832"/>
            <a:ext cx="646536" cy="380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7" idx="0"/>
            <a:endCxn id="10" idx="2"/>
          </p:cNvCxnSpPr>
          <p:nvPr/>
        </p:nvCxnSpPr>
        <p:spPr>
          <a:xfrm flipV="1">
            <a:off x="5051856" y="2445791"/>
            <a:ext cx="903036" cy="802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6" idx="3"/>
            <a:endCxn id="10" idx="1"/>
          </p:cNvCxnSpPr>
          <p:nvPr/>
        </p:nvCxnSpPr>
        <p:spPr>
          <a:xfrm flipV="1">
            <a:off x="4552557" y="2200862"/>
            <a:ext cx="781849" cy="7283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0" idx="1"/>
            <a:endCxn id="24" idx="2"/>
          </p:cNvCxnSpPr>
          <p:nvPr/>
        </p:nvCxnSpPr>
        <p:spPr>
          <a:xfrm flipH="1" flipV="1">
            <a:off x="4136537" y="1491105"/>
            <a:ext cx="1197869" cy="709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7403438" y="2745003"/>
            <a:ext cx="1240972" cy="489858"/>
          </a:xfrm>
          <a:prstGeom prst="roundRect">
            <a:avLst/>
          </a:prstGeom>
          <a:solidFill>
            <a:srgbClr val="FFB0E2"/>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Times New Roman" charset="0"/>
                <a:ea typeface="Times New Roman" charset="0"/>
                <a:cs typeface="Times New Roman" charset="0"/>
              </a:rPr>
              <a:t>Manors</a:t>
            </a:r>
            <a:endParaRPr lang="en-US" sz="1200" b="1" dirty="0">
              <a:latin typeface="Times New Roman" charset="0"/>
              <a:ea typeface="Times New Roman" charset="0"/>
              <a:cs typeface="Times New Roman" charset="0"/>
            </a:endParaRPr>
          </a:p>
        </p:txBody>
      </p:sp>
      <p:sp>
        <p:nvSpPr>
          <p:cNvPr id="42" name="Rounded Rectangle 41"/>
          <p:cNvSpPr/>
          <p:nvPr/>
        </p:nvSpPr>
        <p:spPr>
          <a:xfrm>
            <a:off x="6003238" y="2652690"/>
            <a:ext cx="1230443" cy="863141"/>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Manor house, barns, churches, villager’s houses</a:t>
            </a:r>
            <a:r>
              <a:rPr lang="en-US" sz="1050" smtClean="0">
                <a:latin typeface="Times New Roman" charset="0"/>
                <a:ea typeface="Times New Roman" charset="0"/>
                <a:cs typeface="Times New Roman" charset="0"/>
              </a:rPr>
              <a:t>, grazing land and mills</a:t>
            </a:r>
            <a:endParaRPr lang="en-US" sz="1050" dirty="0">
              <a:latin typeface="Times New Roman" charset="0"/>
              <a:ea typeface="Times New Roman" charset="0"/>
              <a:cs typeface="Times New Roman" charset="0"/>
            </a:endParaRPr>
          </a:p>
        </p:txBody>
      </p:sp>
      <p:sp>
        <p:nvSpPr>
          <p:cNvPr id="43" name="Rounded Rectangle 42"/>
          <p:cNvSpPr/>
          <p:nvPr/>
        </p:nvSpPr>
        <p:spPr>
          <a:xfrm>
            <a:off x="5608565" y="3825835"/>
            <a:ext cx="1625116" cy="827596"/>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Freedmen: lived around the manor but had to pay rent and work for the lord during sowing and harvest time</a:t>
            </a:r>
            <a:endParaRPr lang="en-US" sz="1050" dirty="0">
              <a:latin typeface="Times New Roman" charset="0"/>
              <a:ea typeface="Times New Roman" charset="0"/>
              <a:cs typeface="Times New Roman" charset="0"/>
            </a:endParaRPr>
          </a:p>
        </p:txBody>
      </p:sp>
      <p:sp>
        <p:nvSpPr>
          <p:cNvPr id="46" name="Rounded Rectangle 45"/>
          <p:cNvSpPr/>
          <p:nvPr/>
        </p:nvSpPr>
        <p:spPr>
          <a:xfrm>
            <a:off x="7324743" y="3863944"/>
            <a:ext cx="1078116" cy="487420"/>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Houses made </a:t>
            </a:r>
            <a:r>
              <a:rPr lang="en-US" sz="1050" smtClean="0">
                <a:latin typeface="Times New Roman" charset="0"/>
                <a:ea typeface="Times New Roman" charset="0"/>
                <a:cs typeface="Times New Roman" charset="0"/>
              </a:rPr>
              <a:t>from stone</a:t>
            </a:r>
            <a:endParaRPr lang="en-US" sz="1050" dirty="0">
              <a:latin typeface="Times New Roman" charset="0"/>
              <a:ea typeface="Times New Roman" charset="0"/>
              <a:cs typeface="Times New Roman" charset="0"/>
            </a:endParaRPr>
          </a:p>
        </p:txBody>
      </p:sp>
      <p:sp>
        <p:nvSpPr>
          <p:cNvPr id="47" name="Rounded Rectangle 46"/>
          <p:cNvSpPr/>
          <p:nvPr/>
        </p:nvSpPr>
        <p:spPr>
          <a:xfrm>
            <a:off x="4013499" y="4053141"/>
            <a:ext cx="1078116" cy="487420"/>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Had to obey the lord’s rules</a:t>
            </a:r>
            <a:endParaRPr lang="en-US" sz="1050" dirty="0">
              <a:latin typeface="Times New Roman" charset="0"/>
              <a:ea typeface="Times New Roman" charset="0"/>
              <a:cs typeface="Times New Roman" charset="0"/>
            </a:endParaRPr>
          </a:p>
        </p:txBody>
      </p:sp>
      <p:cxnSp>
        <p:nvCxnSpPr>
          <p:cNvPr id="49" name="Straight Connector 48"/>
          <p:cNvCxnSpPr>
            <a:stCxn id="42" idx="3"/>
            <a:endCxn id="41" idx="1"/>
          </p:cNvCxnSpPr>
          <p:nvPr/>
        </p:nvCxnSpPr>
        <p:spPr>
          <a:xfrm flipV="1">
            <a:off x="7233681" y="2989932"/>
            <a:ext cx="169757" cy="943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7863801" y="3248569"/>
            <a:ext cx="160123" cy="6153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3" idx="0"/>
            <a:endCxn id="41" idx="2"/>
          </p:cNvCxnSpPr>
          <p:nvPr/>
        </p:nvCxnSpPr>
        <p:spPr>
          <a:xfrm flipV="1">
            <a:off x="6421123" y="3234861"/>
            <a:ext cx="1602801" cy="5909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7" idx="3"/>
            <a:endCxn id="43" idx="1"/>
          </p:cNvCxnSpPr>
          <p:nvPr/>
        </p:nvCxnSpPr>
        <p:spPr>
          <a:xfrm flipV="1">
            <a:off x="5091615" y="4239633"/>
            <a:ext cx="516950" cy="572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Rounded Rectangle 55"/>
          <p:cNvSpPr/>
          <p:nvPr/>
        </p:nvSpPr>
        <p:spPr>
          <a:xfrm>
            <a:off x="7285594" y="1214292"/>
            <a:ext cx="1240972" cy="489858"/>
          </a:xfrm>
          <a:prstGeom prst="roundRect">
            <a:avLst/>
          </a:prstGeom>
          <a:solidFill>
            <a:srgbClr val="00B050"/>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Times New Roman" charset="0"/>
                <a:ea typeface="Times New Roman" charset="0"/>
                <a:cs typeface="Times New Roman" charset="0"/>
              </a:rPr>
              <a:t>Open field system</a:t>
            </a:r>
            <a:endParaRPr lang="en-US" sz="1200" b="1" dirty="0">
              <a:latin typeface="Times New Roman" charset="0"/>
              <a:ea typeface="Times New Roman" charset="0"/>
              <a:cs typeface="Times New Roman" charset="0"/>
            </a:endParaRPr>
          </a:p>
        </p:txBody>
      </p:sp>
      <p:sp>
        <p:nvSpPr>
          <p:cNvPr id="57" name="Rounded Rectangle 56"/>
          <p:cNvSpPr/>
          <p:nvPr/>
        </p:nvSpPr>
        <p:spPr>
          <a:xfrm>
            <a:off x="7588591" y="506163"/>
            <a:ext cx="1452668" cy="570955"/>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t="100000" r="100000"/>
            </a:path>
            <a:tileRect l="-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The strips of land were </a:t>
            </a:r>
            <a:r>
              <a:rPr lang="en-US" sz="1050" smtClean="0">
                <a:latin typeface="Times New Roman" charset="0"/>
                <a:ea typeface="Times New Roman" charset="0"/>
                <a:cs typeface="Times New Roman" charset="0"/>
              </a:rPr>
              <a:t>not separated from each other</a:t>
            </a:r>
            <a:endParaRPr lang="en-US" sz="1050" dirty="0">
              <a:latin typeface="Times New Roman" charset="0"/>
              <a:ea typeface="Times New Roman" charset="0"/>
              <a:cs typeface="Times New Roman" charset="0"/>
            </a:endParaRPr>
          </a:p>
        </p:txBody>
      </p:sp>
      <p:sp>
        <p:nvSpPr>
          <p:cNvPr id="59" name="Rounded Rectangle 58"/>
          <p:cNvSpPr/>
          <p:nvPr/>
        </p:nvSpPr>
        <p:spPr>
          <a:xfrm>
            <a:off x="6483201" y="506723"/>
            <a:ext cx="903419" cy="537031"/>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t="100000" r="100000"/>
            </a:path>
            <a:tileRect l="-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No fences, walls or hedges</a:t>
            </a:r>
            <a:endParaRPr lang="en-US" sz="1050" dirty="0">
              <a:latin typeface="Times New Roman" charset="0"/>
              <a:ea typeface="Times New Roman" charset="0"/>
              <a:cs typeface="Times New Roman" charset="0"/>
            </a:endParaRPr>
          </a:p>
        </p:txBody>
      </p:sp>
      <p:cxnSp>
        <p:nvCxnSpPr>
          <p:cNvPr id="61" name="Straight Connector 60"/>
          <p:cNvCxnSpPr>
            <a:endCxn id="57" idx="2"/>
          </p:cNvCxnSpPr>
          <p:nvPr/>
        </p:nvCxnSpPr>
        <p:spPr>
          <a:xfrm flipV="1">
            <a:off x="7906080" y="1077118"/>
            <a:ext cx="408845" cy="1271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59" idx="3"/>
            <a:endCxn id="57" idx="1"/>
          </p:cNvCxnSpPr>
          <p:nvPr/>
        </p:nvCxnSpPr>
        <p:spPr>
          <a:xfrm>
            <a:off x="7386620" y="775239"/>
            <a:ext cx="201971" cy="164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ounded Rectangle 65"/>
          <p:cNvSpPr/>
          <p:nvPr/>
        </p:nvSpPr>
        <p:spPr>
          <a:xfrm>
            <a:off x="8632413" y="1168897"/>
            <a:ext cx="1198805" cy="535253"/>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t="100000" r="100000"/>
            </a:path>
            <a:tileRect l="-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25-35% of land was kept for the Lord</a:t>
            </a:r>
            <a:endParaRPr lang="en-US" sz="1050" dirty="0">
              <a:latin typeface="Times New Roman" charset="0"/>
              <a:ea typeface="Times New Roman" charset="0"/>
              <a:cs typeface="Times New Roman" charset="0"/>
            </a:endParaRPr>
          </a:p>
        </p:txBody>
      </p:sp>
      <p:sp>
        <p:nvSpPr>
          <p:cNvPr id="67" name="Rounded Rectangle 66"/>
          <p:cNvSpPr/>
          <p:nvPr/>
        </p:nvSpPr>
        <p:spPr>
          <a:xfrm>
            <a:off x="9243230" y="507611"/>
            <a:ext cx="1198805" cy="535253"/>
          </a:xfrm>
          <a:prstGeom prst="round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path path="circle">
              <a:fillToRect t="100000" r="100000"/>
            </a:path>
            <a:tileRect l="-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The rest was </a:t>
            </a:r>
            <a:r>
              <a:rPr lang="en-US" sz="1050" smtClean="0">
                <a:latin typeface="Times New Roman" charset="0"/>
                <a:ea typeface="Times New Roman" charset="0"/>
                <a:cs typeface="Times New Roman" charset="0"/>
              </a:rPr>
              <a:t>divided between the peasants</a:t>
            </a:r>
            <a:endParaRPr lang="en-US" sz="1050" dirty="0">
              <a:latin typeface="Times New Roman" charset="0"/>
              <a:ea typeface="Times New Roman" charset="0"/>
              <a:cs typeface="Times New Roman" charset="0"/>
            </a:endParaRPr>
          </a:p>
        </p:txBody>
      </p:sp>
      <p:cxnSp>
        <p:nvCxnSpPr>
          <p:cNvPr id="69" name="Straight Connector 68"/>
          <p:cNvCxnSpPr>
            <a:stCxn id="56" idx="3"/>
            <a:endCxn id="66" idx="1"/>
          </p:cNvCxnSpPr>
          <p:nvPr/>
        </p:nvCxnSpPr>
        <p:spPr>
          <a:xfrm flipV="1">
            <a:off x="8526566" y="1436524"/>
            <a:ext cx="105847" cy="226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66" idx="0"/>
            <a:endCxn id="67" idx="2"/>
          </p:cNvCxnSpPr>
          <p:nvPr/>
        </p:nvCxnSpPr>
        <p:spPr>
          <a:xfrm flipV="1">
            <a:off x="9231816" y="1042864"/>
            <a:ext cx="610817" cy="126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3" idx="0"/>
            <a:endCxn id="56" idx="2"/>
          </p:cNvCxnSpPr>
          <p:nvPr/>
        </p:nvCxnSpPr>
        <p:spPr>
          <a:xfrm flipV="1">
            <a:off x="7870137" y="1704150"/>
            <a:ext cx="35943" cy="2517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3" idx="2"/>
            <a:endCxn id="41" idx="0"/>
          </p:cNvCxnSpPr>
          <p:nvPr/>
        </p:nvCxnSpPr>
        <p:spPr>
          <a:xfrm>
            <a:off x="7870137" y="2369731"/>
            <a:ext cx="153787" cy="3752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ounded Rectangle 80"/>
          <p:cNvSpPr/>
          <p:nvPr/>
        </p:nvSpPr>
        <p:spPr>
          <a:xfrm>
            <a:off x="9222146" y="1987232"/>
            <a:ext cx="1240972" cy="489858"/>
          </a:xfrm>
          <a:prstGeom prst="roundRect">
            <a:avLst/>
          </a:prstGeom>
          <a:solidFill>
            <a:schemeClr val="bg1">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Times New Roman" charset="0"/>
                <a:ea typeface="Times New Roman" charset="0"/>
                <a:cs typeface="Times New Roman" charset="0"/>
              </a:rPr>
              <a:t>General Information</a:t>
            </a:r>
            <a:endParaRPr lang="en-US" sz="1200" b="1" dirty="0">
              <a:latin typeface="Times New Roman" charset="0"/>
              <a:ea typeface="Times New Roman" charset="0"/>
              <a:cs typeface="Times New Roman" charset="0"/>
            </a:endParaRPr>
          </a:p>
        </p:txBody>
      </p:sp>
      <p:sp>
        <p:nvSpPr>
          <p:cNvPr id="82" name="Rounded Rectangle 81"/>
          <p:cNvSpPr/>
          <p:nvPr/>
        </p:nvSpPr>
        <p:spPr>
          <a:xfrm>
            <a:off x="10606007" y="530009"/>
            <a:ext cx="1198805" cy="535253"/>
          </a:xfrm>
          <a:prstGeom prst="roundRect">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path path="circle">
              <a:fillToRect r="100000" b="100000"/>
            </a:path>
            <a:tileRect l="-100000" t="-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The main crops were wheat, oats, barley &amp; rye</a:t>
            </a:r>
            <a:endParaRPr lang="en-US" sz="1050" dirty="0">
              <a:latin typeface="Times New Roman" charset="0"/>
              <a:ea typeface="Times New Roman" charset="0"/>
              <a:cs typeface="Times New Roman" charset="0"/>
            </a:endParaRPr>
          </a:p>
        </p:txBody>
      </p:sp>
      <p:sp>
        <p:nvSpPr>
          <p:cNvPr id="83" name="Rounded Rectangle 82"/>
          <p:cNvSpPr/>
          <p:nvPr/>
        </p:nvSpPr>
        <p:spPr>
          <a:xfrm>
            <a:off x="10717009" y="1223478"/>
            <a:ext cx="1550335" cy="603432"/>
          </a:xfrm>
          <a:prstGeom prst="roundRect">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path path="circle">
              <a:fillToRect r="100000" b="100000"/>
            </a:path>
            <a:tileRect l="-100000" t="-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smtClean="0">
                <a:latin typeface="Times New Roman" charset="0"/>
                <a:ea typeface="Times New Roman" charset="0"/>
                <a:cs typeface="Times New Roman" charset="0"/>
              </a:rPr>
              <a:t>Land </a:t>
            </a:r>
            <a:r>
              <a:rPr lang="en-US" sz="1050" dirty="0" smtClean="0">
                <a:latin typeface="Times New Roman" charset="0"/>
                <a:ea typeface="Times New Roman" charset="0"/>
                <a:cs typeface="Times New Roman" charset="0"/>
              </a:rPr>
              <a:t>farmed in strips as it was easier for the oxen to pull the plough through</a:t>
            </a:r>
            <a:endParaRPr lang="en-US" sz="1050" dirty="0">
              <a:latin typeface="Times New Roman" charset="0"/>
              <a:ea typeface="Times New Roman" charset="0"/>
              <a:cs typeface="Times New Roman" charset="0"/>
            </a:endParaRPr>
          </a:p>
        </p:txBody>
      </p:sp>
      <p:cxnSp>
        <p:nvCxnSpPr>
          <p:cNvPr id="85" name="Straight Connector 84"/>
          <p:cNvCxnSpPr>
            <a:stCxn id="81" idx="0"/>
            <a:endCxn id="82" idx="1"/>
          </p:cNvCxnSpPr>
          <p:nvPr/>
        </p:nvCxnSpPr>
        <p:spPr>
          <a:xfrm flipV="1">
            <a:off x="9842632" y="797636"/>
            <a:ext cx="763375" cy="11895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1" idx="0"/>
            <a:endCxn id="83" idx="1"/>
          </p:cNvCxnSpPr>
          <p:nvPr/>
        </p:nvCxnSpPr>
        <p:spPr>
          <a:xfrm flipV="1">
            <a:off x="9842632" y="1525194"/>
            <a:ext cx="874377" cy="4620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1" idx="0"/>
          </p:cNvCxnSpPr>
          <p:nvPr/>
        </p:nvCxnSpPr>
        <p:spPr>
          <a:xfrm flipH="1" flipV="1">
            <a:off x="9200839" y="1722660"/>
            <a:ext cx="641793" cy="264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Rounded Rectangle 90"/>
          <p:cNvSpPr/>
          <p:nvPr/>
        </p:nvSpPr>
        <p:spPr>
          <a:xfrm>
            <a:off x="10717009" y="1928830"/>
            <a:ext cx="1034613" cy="603432"/>
          </a:xfrm>
          <a:prstGeom prst="roundRect">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path path="circle">
              <a:fillToRect r="100000" b="100000"/>
            </a:path>
            <a:tileRect l="-100000" t="-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Centre of the village was a church made of stone</a:t>
            </a:r>
            <a:endParaRPr lang="en-US" sz="1050" dirty="0">
              <a:latin typeface="Times New Roman" charset="0"/>
              <a:ea typeface="Times New Roman" charset="0"/>
              <a:cs typeface="Times New Roman" charset="0"/>
            </a:endParaRPr>
          </a:p>
        </p:txBody>
      </p:sp>
      <p:sp>
        <p:nvSpPr>
          <p:cNvPr id="92" name="Rounded Rectangle 91"/>
          <p:cNvSpPr/>
          <p:nvPr/>
        </p:nvSpPr>
        <p:spPr>
          <a:xfrm>
            <a:off x="11804812" y="1934466"/>
            <a:ext cx="914595" cy="603432"/>
          </a:xfrm>
          <a:prstGeom prst="roundRect">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path path="circle">
              <a:fillToRect r="100000" b="100000"/>
            </a:path>
            <a:tileRect l="-100000" t="-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dirty="0" smtClean="0">
                <a:latin typeface="Times New Roman" charset="0"/>
                <a:ea typeface="Times New Roman" charset="0"/>
                <a:cs typeface="Times New Roman" charset="0"/>
              </a:rPr>
              <a:t>Shows the importance of religion</a:t>
            </a:r>
            <a:endParaRPr lang="en-US" sz="1050" dirty="0">
              <a:latin typeface="Times New Roman" charset="0"/>
              <a:ea typeface="Times New Roman" charset="0"/>
              <a:cs typeface="Times New Roman" charset="0"/>
            </a:endParaRPr>
          </a:p>
        </p:txBody>
      </p:sp>
      <p:cxnSp>
        <p:nvCxnSpPr>
          <p:cNvPr id="100" name="Straight Connector 99"/>
          <p:cNvCxnSpPr>
            <a:stCxn id="3" idx="3"/>
            <a:endCxn id="81" idx="1"/>
          </p:cNvCxnSpPr>
          <p:nvPr/>
        </p:nvCxnSpPr>
        <p:spPr>
          <a:xfrm>
            <a:off x="8415530" y="2162832"/>
            <a:ext cx="806616" cy="693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81" idx="3"/>
            <a:endCxn id="91" idx="1"/>
          </p:cNvCxnSpPr>
          <p:nvPr/>
        </p:nvCxnSpPr>
        <p:spPr>
          <a:xfrm flipV="1">
            <a:off x="10463118" y="2230546"/>
            <a:ext cx="253891" cy="16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91" idx="3"/>
            <a:endCxn id="92" idx="1"/>
          </p:cNvCxnSpPr>
          <p:nvPr/>
        </p:nvCxnSpPr>
        <p:spPr>
          <a:xfrm>
            <a:off x="11751622" y="2230546"/>
            <a:ext cx="53190" cy="56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8818838" y="2595140"/>
            <a:ext cx="3900569" cy="2130972"/>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path path="circle">
              <a:fillToRect l="100000" t="100000"/>
            </a:path>
            <a:tileRect r="-100000" b="-100000"/>
          </a:gra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6" name="TextBox 105"/>
          <p:cNvSpPr txBox="1"/>
          <p:nvPr/>
        </p:nvSpPr>
        <p:spPr>
          <a:xfrm>
            <a:off x="8836482" y="2624084"/>
            <a:ext cx="3811006" cy="2123658"/>
          </a:xfrm>
          <a:prstGeom prst="rect">
            <a:avLst/>
          </a:prstGeom>
          <a:noFill/>
          <a:ln>
            <a:noFill/>
          </a:ln>
        </p:spPr>
        <p:txBody>
          <a:bodyPr wrap="square" rtlCol="0">
            <a:spAutoFit/>
          </a:bodyPr>
          <a:lstStyle/>
          <a:p>
            <a:pPr algn="ctr"/>
            <a:r>
              <a:rPr lang="en-US" sz="1100" b="1" i="1" u="sng" dirty="0" smtClean="0"/>
              <a:t>General Information</a:t>
            </a:r>
          </a:p>
          <a:p>
            <a:pPr marL="342900" indent="-342900">
              <a:buFont typeface="Arial" charset="0"/>
              <a:buChar char="•"/>
            </a:pPr>
            <a:r>
              <a:rPr lang="en-US" sz="1100" dirty="0" smtClean="0"/>
              <a:t>Most peasant’s lives depended upon the seasons and farming </a:t>
            </a:r>
            <a:r>
              <a:rPr lang="mr-IN" sz="1100" dirty="0" smtClean="0"/>
              <a:t>–</a:t>
            </a:r>
            <a:r>
              <a:rPr lang="en-US" sz="1100" dirty="0" smtClean="0"/>
              <a:t> late Spring was the hardest time of year as supplies were running out.</a:t>
            </a:r>
          </a:p>
          <a:p>
            <a:pPr marL="342900" indent="-342900">
              <a:buFont typeface="Arial" charset="0"/>
              <a:buChar char="•"/>
            </a:pPr>
            <a:r>
              <a:rPr lang="en-US" sz="1100" dirty="0" smtClean="0"/>
              <a:t>Jobs of peasants </a:t>
            </a:r>
            <a:r>
              <a:rPr lang="mr-IN" sz="1100" dirty="0" smtClean="0"/>
              <a:t>–</a:t>
            </a:r>
            <a:r>
              <a:rPr lang="en-US" sz="1100" dirty="0" smtClean="0"/>
              <a:t> (most) farmers, (some) millers &amp; brewers.</a:t>
            </a:r>
          </a:p>
          <a:p>
            <a:pPr marL="342900" indent="-342900">
              <a:buFont typeface="Arial" charset="0"/>
              <a:buChar char="•"/>
            </a:pPr>
            <a:r>
              <a:rPr lang="en-US" sz="1100" dirty="0" smtClean="0"/>
              <a:t>Food: during the day a light of rye bread (dry hard bread). Evening meal </a:t>
            </a:r>
            <a:r>
              <a:rPr lang="mr-IN" sz="1100" dirty="0" smtClean="0"/>
              <a:t>–</a:t>
            </a:r>
            <a:r>
              <a:rPr lang="en-US" sz="1100" dirty="0" smtClean="0"/>
              <a:t> mostly vegetables they grew themselves. </a:t>
            </a:r>
          </a:p>
          <a:p>
            <a:pPr marL="342900" indent="-342900">
              <a:buFont typeface="Arial" charset="0"/>
              <a:buChar char="•"/>
            </a:pPr>
            <a:r>
              <a:rPr lang="en-US" sz="1100" dirty="0" smtClean="0"/>
              <a:t>Drink: homemade beer or cider.</a:t>
            </a:r>
          </a:p>
          <a:p>
            <a:pPr marL="342900" indent="-342900">
              <a:buFont typeface="Arial" charset="0"/>
              <a:buChar char="•"/>
            </a:pPr>
            <a:r>
              <a:rPr lang="en-US" sz="1100" dirty="0" smtClean="0"/>
              <a:t>Meat was rarely eaten by peasants as it was expensive, so too were sugar and fruit.</a:t>
            </a:r>
          </a:p>
          <a:p>
            <a:pPr marL="342900" indent="-342900">
              <a:buFont typeface="Arial" charset="0"/>
              <a:buChar char="•"/>
            </a:pPr>
            <a:r>
              <a:rPr lang="en-US" sz="1100" dirty="0" smtClean="0"/>
              <a:t>Thengs and Lords ate meat and fish on a daily basis.</a:t>
            </a:r>
            <a:endParaRPr lang="en-US" sz="1100" dirty="0"/>
          </a:p>
        </p:txBody>
      </p:sp>
      <p:sp>
        <p:nvSpPr>
          <p:cNvPr id="107" name="Rectangle 106"/>
          <p:cNvSpPr/>
          <p:nvPr/>
        </p:nvSpPr>
        <p:spPr>
          <a:xfrm>
            <a:off x="2959717" y="4831725"/>
            <a:ext cx="9830997" cy="4769475"/>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107"/>
          </a:p>
        </p:txBody>
      </p:sp>
      <p:sp>
        <p:nvSpPr>
          <p:cNvPr id="109" name="Rectangle 108"/>
          <p:cNvSpPr/>
          <p:nvPr/>
        </p:nvSpPr>
        <p:spPr>
          <a:xfrm>
            <a:off x="2969406" y="6128979"/>
            <a:ext cx="2686641" cy="3457736"/>
          </a:xfrm>
          <a:prstGeom prst="rect">
            <a:avLst/>
          </a:prstGeom>
          <a:solidFill>
            <a:schemeClr val="accent2">
              <a:lumMod val="40000"/>
              <a:lumOff val="6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0" name="TextBox 109"/>
          <p:cNvSpPr txBox="1"/>
          <p:nvPr/>
        </p:nvSpPr>
        <p:spPr>
          <a:xfrm>
            <a:off x="2989080" y="6100035"/>
            <a:ext cx="2675376" cy="3308598"/>
          </a:xfrm>
          <a:prstGeom prst="rect">
            <a:avLst/>
          </a:prstGeom>
          <a:noFill/>
          <a:ln>
            <a:noFill/>
          </a:ln>
        </p:spPr>
        <p:txBody>
          <a:bodyPr wrap="square" rtlCol="0">
            <a:spAutoFit/>
          </a:bodyPr>
          <a:lstStyle/>
          <a:p>
            <a:pPr algn="ctr"/>
            <a:r>
              <a:rPr lang="en-US" sz="1100" b="1" i="1" u="sng" dirty="0" smtClean="0"/>
              <a:t>Features of a Norman Town</a:t>
            </a:r>
          </a:p>
          <a:p>
            <a:endParaRPr lang="en-US" sz="1100" b="1" i="1" u="sng" dirty="0"/>
          </a:p>
          <a:p>
            <a:pPr marL="171450" indent="-171450">
              <a:buFont typeface="Arial" charset="0"/>
              <a:buChar char="•"/>
            </a:pPr>
            <a:r>
              <a:rPr lang="en-US" sz="1100" dirty="0" smtClean="0">
                <a:latin typeface="Times New Roman" charset="0"/>
                <a:ea typeface="Times New Roman" charset="0"/>
                <a:cs typeface="Times New Roman" charset="0"/>
              </a:rPr>
              <a:t>Mixture of residential and commercial properties.</a:t>
            </a:r>
          </a:p>
          <a:p>
            <a:pPr marL="171450" indent="-171450">
              <a:buFont typeface="Arial" charset="0"/>
              <a:buChar char="•"/>
            </a:pPr>
            <a:endParaRPr lang="en-US" sz="1100" dirty="0" smtClean="0">
              <a:latin typeface="Times New Roman" charset="0"/>
              <a:ea typeface="Times New Roman" charset="0"/>
              <a:cs typeface="Times New Roman" charset="0"/>
            </a:endParaRPr>
          </a:p>
          <a:p>
            <a:pPr marL="171450" indent="-171450">
              <a:buFont typeface="Arial" charset="0"/>
              <a:buChar char="•"/>
            </a:pPr>
            <a:r>
              <a:rPr lang="en-US" sz="1100" dirty="0" smtClean="0">
                <a:latin typeface="Times New Roman" charset="0"/>
                <a:ea typeface="Times New Roman" charset="0"/>
                <a:cs typeface="Times New Roman" charset="0"/>
              </a:rPr>
              <a:t>Churches </a:t>
            </a:r>
            <a:r>
              <a:rPr lang="en-US" sz="1100" b="1" dirty="0" smtClean="0">
                <a:latin typeface="Times New Roman" charset="0"/>
                <a:ea typeface="Times New Roman" charset="0"/>
                <a:cs typeface="Times New Roman" charset="0"/>
              </a:rPr>
              <a:t>and</a:t>
            </a:r>
            <a:r>
              <a:rPr lang="en-US" sz="1100" dirty="0" smtClean="0">
                <a:latin typeface="Times New Roman" charset="0"/>
                <a:ea typeface="Times New Roman" charset="0"/>
                <a:cs typeface="Times New Roman" charset="0"/>
              </a:rPr>
              <a:t> religious houses</a:t>
            </a:r>
          </a:p>
          <a:p>
            <a:pPr marL="171450" indent="-171450">
              <a:buFont typeface="Arial" charset="0"/>
              <a:buChar char="•"/>
            </a:pPr>
            <a:endParaRPr lang="en-US" sz="1100" dirty="0" smtClean="0">
              <a:latin typeface="Times New Roman" charset="0"/>
              <a:ea typeface="Times New Roman" charset="0"/>
              <a:cs typeface="Times New Roman" charset="0"/>
            </a:endParaRPr>
          </a:p>
          <a:p>
            <a:pPr marL="171450" indent="-171450">
              <a:buFont typeface="Arial" charset="0"/>
              <a:buChar char="•"/>
            </a:pPr>
            <a:r>
              <a:rPr lang="en-US" sz="1100" dirty="0" smtClean="0">
                <a:latin typeface="Times New Roman" charset="0"/>
                <a:ea typeface="Times New Roman" charset="0"/>
                <a:cs typeface="Times New Roman" charset="0"/>
              </a:rPr>
              <a:t>Houses were built close together and often the buildings were larger above the ground because land in the towns was expensive.</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dirty="0" smtClean="0">
                <a:latin typeface="Times New Roman" charset="0"/>
                <a:ea typeface="Times New Roman" charset="0"/>
                <a:cs typeface="Times New Roman" charset="0"/>
              </a:rPr>
              <a:t>A high street was the main road through the town leading to the gates. This road would have been wider than the rest.</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dirty="0" smtClean="0">
                <a:latin typeface="Times New Roman" charset="0"/>
                <a:ea typeface="Times New Roman" charset="0"/>
                <a:cs typeface="Times New Roman" charset="0"/>
              </a:rPr>
              <a:t>Overcrowding led to overflowing waste and an increased risk of disease, house fires and theft.</a:t>
            </a:r>
          </a:p>
        </p:txBody>
      </p:sp>
      <p:sp>
        <p:nvSpPr>
          <p:cNvPr id="111" name="Rectangle 110"/>
          <p:cNvSpPr/>
          <p:nvPr/>
        </p:nvSpPr>
        <p:spPr>
          <a:xfrm>
            <a:off x="2970603" y="4830393"/>
            <a:ext cx="5392621" cy="1302301"/>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2" name="TextBox 111"/>
          <p:cNvSpPr txBox="1"/>
          <p:nvPr/>
        </p:nvSpPr>
        <p:spPr>
          <a:xfrm>
            <a:off x="2970603" y="4830393"/>
            <a:ext cx="4432835" cy="276999"/>
          </a:xfrm>
          <a:prstGeom prst="rect">
            <a:avLst/>
          </a:prstGeom>
          <a:noFill/>
        </p:spPr>
        <p:txBody>
          <a:bodyPr wrap="square" rtlCol="0">
            <a:spAutoFit/>
          </a:bodyPr>
          <a:lstStyle/>
          <a:p>
            <a:pPr algn="ctr"/>
            <a:r>
              <a:rPr lang="en-US" sz="1200" b="1" i="1" u="sng" dirty="0" smtClean="0">
                <a:latin typeface="Times New Roman" charset="0"/>
                <a:ea typeface="Times New Roman" charset="0"/>
                <a:cs typeface="Times New Roman" charset="0"/>
              </a:rPr>
              <a:t>Why did Norman towns grow?</a:t>
            </a:r>
            <a:endParaRPr lang="en-US" sz="1200" b="1" i="1" u="sng" dirty="0">
              <a:latin typeface="Times New Roman" charset="0"/>
              <a:ea typeface="Times New Roman" charset="0"/>
              <a:cs typeface="Times New Roman" charset="0"/>
            </a:endParaRPr>
          </a:p>
        </p:txBody>
      </p:sp>
      <p:sp>
        <p:nvSpPr>
          <p:cNvPr id="113" name="TextBox 112"/>
          <p:cNvSpPr txBox="1"/>
          <p:nvPr/>
        </p:nvSpPr>
        <p:spPr>
          <a:xfrm>
            <a:off x="2970603" y="5080000"/>
            <a:ext cx="4416017" cy="938719"/>
          </a:xfrm>
          <a:prstGeom prst="rect">
            <a:avLst/>
          </a:prstGeom>
          <a:noFill/>
        </p:spPr>
        <p:txBody>
          <a:bodyPr wrap="square" rtlCol="0">
            <a:spAutoFit/>
          </a:bodyPr>
          <a:lstStyle/>
          <a:p>
            <a:pPr marL="171450" indent="-171450">
              <a:buFont typeface="Arial" charset="0"/>
              <a:buChar char="•"/>
            </a:pPr>
            <a:r>
              <a:rPr lang="en-US" sz="1100" dirty="0" smtClean="0">
                <a:latin typeface="Times New Roman" charset="0"/>
                <a:ea typeface="Times New Roman" charset="0"/>
                <a:cs typeface="Times New Roman" charset="0"/>
              </a:rPr>
              <a:t>Trading centres in livestock, fish, salt and wool.</a:t>
            </a:r>
          </a:p>
          <a:p>
            <a:pPr marL="171450" indent="-171450">
              <a:buFont typeface="Arial" charset="0"/>
              <a:buChar char="•"/>
            </a:pPr>
            <a:r>
              <a:rPr lang="en-US" sz="1100" dirty="0" smtClean="0">
                <a:latin typeface="Times New Roman" charset="0"/>
                <a:ea typeface="Times New Roman" charset="0"/>
                <a:cs typeface="Times New Roman" charset="0"/>
              </a:rPr>
              <a:t>Towns attracted people who wanted to set up shops and businesses.</a:t>
            </a:r>
          </a:p>
          <a:p>
            <a:pPr marL="171450" indent="-171450">
              <a:buFont typeface="Arial" charset="0"/>
              <a:buChar char="•"/>
            </a:pPr>
            <a:r>
              <a:rPr lang="en-US" sz="1100" dirty="0" smtClean="0">
                <a:latin typeface="Times New Roman" charset="0"/>
                <a:ea typeface="Times New Roman" charset="0"/>
                <a:cs typeface="Times New Roman" charset="0"/>
              </a:rPr>
              <a:t>Most towns were protected by high walls, gates or moats.</a:t>
            </a:r>
          </a:p>
          <a:p>
            <a:pPr marL="171450" indent="-171450">
              <a:buFont typeface="Arial" charset="0"/>
              <a:buChar char="•"/>
            </a:pPr>
            <a:r>
              <a:rPr lang="en-US" sz="1100" dirty="0" smtClean="0">
                <a:latin typeface="Times New Roman" charset="0"/>
                <a:ea typeface="Times New Roman" charset="0"/>
                <a:cs typeface="Times New Roman" charset="0"/>
              </a:rPr>
              <a:t>The gates were guarded and locked at night.</a:t>
            </a:r>
          </a:p>
          <a:p>
            <a:pPr marL="171450" indent="-171450">
              <a:buFont typeface="Arial" charset="0"/>
              <a:buChar char="•"/>
            </a:pPr>
            <a:r>
              <a:rPr lang="en-US" sz="1100" dirty="0" smtClean="0">
                <a:latin typeface="Times New Roman" charset="0"/>
                <a:ea typeface="Times New Roman" charset="0"/>
                <a:cs typeface="Times New Roman" charset="0"/>
              </a:rPr>
              <a:t>People moved from the countryside to learn a trade or work as a servant.</a:t>
            </a:r>
            <a:endParaRPr lang="en-US" sz="1100" dirty="0">
              <a:latin typeface="Times New Roman" charset="0"/>
              <a:ea typeface="Times New Roman" charset="0"/>
              <a:cs typeface="Times New Roman" charset="0"/>
            </a:endParaRPr>
          </a:p>
        </p:txBody>
      </p:sp>
      <p:sp>
        <p:nvSpPr>
          <p:cNvPr id="114" name="Rectangle 113"/>
          <p:cNvSpPr/>
          <p:nvPr/>
        </p:nvSpPr>
        <p:spPr>
          <a:xfrm>
            <a:off x="5668174" y="6143464"/>
            <a:ext cx="2686641" cy="3457736"/>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5" name="TextBox 114"/>
          <p:cNvSpPr txBox="1"/>
          <p:nvPr/>
        </p:nvSpPr>
        <p:spPr>
          <a:xfrm>
            <a:off x="5694550" y="6140437"/>
            <a:ext cx="2675376" cy="3477875"/>
          </a:xfrm>
          <a:prstGeom prst="rect">
            <a:avLst/>
          </a:prstGeom>
          <a:noFill/>
          <a:ln>
            <a:noFill/>
          </a:ln>
        </p:spPr>
        <p:txBody>
          <a:bodyPr wrap="square" rtlCol="0">
            <a:spAutoFit/>
          </a:bodyPr>
          <a:lstStyle/>
          <a:p>
            <a:pPr algn="ctr"/>
            <a:r>
              <a:rPr lang="en-US" sz="1100" b="1" i="1" u="sng" dirty="0" smtClean="0"/>
              <a:t>How did the Normans change Nottingham?</a:t>
            </a:r>
          </a:p>
          <a:p>
            <a:endParaRPr lang="en-US" sz="1100" b="1" i="1" u="sng" dirty="0" smtClean="0"/>
          </a:p>
          <a:p>
            <a:pPr marL="171450" indent="-171450">
              <a:buFont typeface="Arial" charset="0"/>
              <a:buChar char="•"/>
            </a:pPr>
            <a:r>
              <a:rPr lang="en-US" sz="1100" dirty="0" smtClean="0"/>
              <a:t>A new Norman lord to rule over the town.</a:t>
            </a:r>
          </a:p>
          <a:p>
            <a:pPr marL="171450" indent="-171450">
              <a:buFont typeface="Arial" charset="0"/>
              <a:buChar char="•"/>
            </a:pPr>
            <a:endParaRPr lang="en-US" sz="1100" dirty="0"/>
          </a:p>
          <a:p>
            <a:pPr marL="171450" indent="-171450">
              <a:buFont typeface="Arial" charset="0"/>
              <a:buChar char="•"/>
            </a:pPr>
            <a:r>
              <a:rPr lang="en-US" sz="1100" dirty="0" smtClean="0"/>
              <a:t>A Norman church was built in the Romanesque style in the Norman borough </a:t>
            </a:r>
            <a:r>
              <a:rPr lang="mr-IN" sz="1100" dirty="0" smtClean="0"/>
              <a:t>–</a:t>
            </a:r>
            <a:r>
              <a:rPr lang="en-US" sz="1100" dirty="0" smtClean="0"/>
              <a:t> ‘St Peter’s Church’</a:t>
            </a:r>
          </a:p>
          <a:p>
            <a:pPr marL="171450" indent="-171450">
              <a:buFont typeface="Arial" charset="0"/>
              <a:buChar char="•"/>
            </a:pPr>
            <a:endParaRPr lang="en-US" sz="1100" dirty="0"/>
          </a:p>
          <a:p>
            <a:pPr marL="171450" indent="-171450">
              <a:buFont typeface="Arial" charset="0"/>
              <a:buChar char="•"/>
            </a:pPr>
            <a:r>
              <a:rPr lang="en-US" sz="1100" dirty="0" smtClean="0"/>
              <a:t>A wooden castle was built in 1067-68 and controlled by the Norman Lord.</a:t>
            </a:r>
          </a:p>
          <a:p>
            <a:pPr marL="171450" indent="-171450">
              <a:buFont typeface="Arial" charset="0"/>
              <a:buChar char="•"/>
            </a:pPr>
            <a:endParaRPr lang="en-US" sz="1100" dirty="0"/>
          </a:p>
          <a:p>
            <a:pPr marL="171450" indent="-171450">
              <a:buFont typeface="Arial" charset="0"/>
              <a:buChar char="•"/>
            </a:pPr>
            <a:r>
              <a:rPr lang="en-US" sz="1100" dirty="0" smtClean="0"/>
              <a:t>New markets were created: weekday markets in the ’late-Saxon borough’ and Saturday markets in the Norman borough.</a:t>
            </a:r>
          </a:p>
          <a:p>
            <a:pPr marL="171450" indent="-171450">
              <a:buFont typeface="Arial" charset="0"/>
              <a:buChar char="•"/>
            </a:pPr>
            <a:endParaRPr lang="en-US" sz="1100" dirty="0"/>
          </a:p>
          <a:p>
            <a:pPr marL="171450" indent="-171450">
              <a:buFont typeface="Arial" charset="0"/>
              <a:buChar char="•"/>
            </a:pPr>
            <a:r>
              <a:rPr lang="en-US" sz="1100" dirty="0" smtClean="0"/>
              <a:t>New boroughs created from the influx of Norman and Saxons to the town.</a:t>
            </a:r>
          </a:p>
        </p:txBody>
      </p:sp>
      <p:sp>
        <p:nvSpPr>
          <p:cNvPr id="117" name="Rectangle 116"/>
          <p:cNvSpPr/>
          <p:nvPr/>
        </p:nvSpPr>
        <p:spPr>
          <a:xfrm>
            <a:off x="8371633" y="4860023"/>
            <a:ext cx="4406333" cy="3368389"/>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8" name="TextBox 117"/>
          <p:cNvSpPr txBox="1"/>
          <p:nvPr/>
        </p:nvSpPr>
        <p:spPr>
          <a:xfrm>
            <a:off x="8511043" y="4839484"/>
            <a:ext cx="4314517" cy="276999"/>
          </a:xfrm>
          <a:prstGeom prst="rect">
            <a:avLst/>
          </a:prstGeom>
          <a:noFill/>
        </p:spPr>
        <p:txBody>
          <a:bodyPr wrap="square" rtlCol="0">
            <a:spAutoFit/>
          </a:bodyPr>
          <a:lstStyle/>
          <a:p>
            <a:pPr algn="ctr"/>
            <a:r>
              <a:rPr lang="en-US" sz="1200" b="1" i="1" u="sng" dirty="0" smtClean="0">
                <a:latin typeface="Times New Roman" charset="0"/>
                <a:ea typeface="Times New Roman" charset="0"/>
                <a:cs typeface="Times New Roman" charset="0"/>
              </a:rPr>
              <a:t>Medieval Jobs in towns</a:t>
            </a:r>
            <a:endParaRPr lang="en-US" sz="1200" b="1" i="1" u="sng" dirty="0">
              <a:latin typeface="Times New Roman" charset="0"/>
              <a:ea typeface="Times New Roman" charset="0"/>
              <a:cs typeface="Times New Roman" charset="0"/>
            </a:endParaRPr>
          </a:p>
        </p:txBody>
      </p:sp>
      <p:sp>
        <p:nvSpPr>
          <p:cNvPr id="119" name="TextBox 118"/>
          <p:cNvSpPr txBox="1"/>
          <p:nvPr/>
        </p:nvSpPr>
        <p:spPr>
          <a:xfrm>
            <a:off x="8371633" y="5089091"/>
            <a:ext cx="4437559" cy="3139321"/>
          </a:xfrm>
          <a:prstGeom prst="rect">
            <a:avLst/>
          </a:prstGeom>
          <a:noFill/>
        </p:spPr>
        <p:txBody>
          <a:bodyPr wrap="square" rtlCol="0">
            <a:spAutoFit/>
          </a:bodyPr>
          <a:lstStyle/>
          <a:p>
            <a:pPr marL="171450" indent="-171450">
              <a:buFont typeface="Arial" charset="0"/>
              <a:buChar char="•"/>
            </a:pPr>
            <a:r>
              <a:rPr lang="en-US" sz="1100" b="1" i="1" u="sng" dirty="0" smtClean="0">
                <a:latin typeface="Times New Roman" charset="0"/>
                <a:ea typeface="Times New Roman" charset="0"/>
                <a:cs typeface="Times New Roman" charset="0"/>
              </a:rPr>
              <a:t>Blacksmith</a:t>
            </a:r>
            <a:r>
              <a:rPr lang="en-US" sz="1100" dirty="0" smtClean="0">
                <a:latin typeface="Times New Roman" charset="0"/>
                <a:ea typeface="Times New Roman" charset="0"/>
                <a:cs typeface="Times New Roman" charset="0"/>
              </a:rPr>
              <a:t>: skilled craftsmen and highly valued. Made a variety of objects including tools, rivets, nails locks, horseshoes weapons and armour. Many made a very good living in towns.</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u="sng" dirty="0" smtClean="0">
                <a:latin typeface="Times New Roman" charset="0"/>
                <a:ea typeface="Times New Roman" charset="0"/>
                <a:cs typeface="Times New Roman" charset="0"/>
              </a:rPr>
              <a:t>Moneylenders</a:t>
            </a:r>
            <a:r>
              <a:rPr lang="en-US" sz="1100" dirty="0" smtClean="0">
                <a:latin typeface="Times New Roman" charset="0"/>
                <a:ea typeface="Times New Roman" charset="0"/>
                <a:cs typeface="Times New Roman" charset="0"/>
              </a:rPr>
              <a:t>: Christians were not allowed to lend money so Jews came from Europe to do this work. This made them very unpopular.</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u="sng" dirty="0" smtClean="0">
                <a:latin typeface="Times New Roman" charset="0"/>
                <a:ea typeface="Times New Roman" charset="0"/>
                <a:cs typeface="Times New Roman" charset="0"/>
              </a:rPr>
              <a:t>Barbers</a:t>
            </a:r>
            <a:r>
              <a:rPr lang="en-US" sz="1100" dirty="0" smtClean="0">
                <a:latin typeface="Times New Roman" charset="0"/>
                <a:ea typeface="Times New Roman" charset="0"/>
                <a:cs typeface="Times New Roman" charset="0"/>
              </a:rPr>
              <a:t>: cut hair, extracted teeth and amputated limbs. The sign for a barber’s shop was a red and white striped pole.</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u="sng" dirty="0" smtClean="0">
                <a:latin typeface="Times New Roman" charset="0"/>
                <a:ea typeface="Times New Roman" charset="0"/>
                <a:cs typeface="Times New Roman" charset="0"/>
              </a:rPr>
              <a:t>Bakers</a:t>
            </a:r>
            <a:r>
              <a:rPr lang="en-US" sz="1100" dirty="0" smtClean="0">
                <a:latin typeface="Times New Roman" charset="0"/>
                <a:ea typeface="Times New Roman" charset="0"/>
                <a:cs typeface="Times New Roman" charset="0"/>
              </a:rPr>
              <a:t>: bread was the main food in medieval times. There were strict laws on pricing and portion sizes of bread. Peasants were allowed to use baker’s ovens to bake their own bread.</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u="sng" dirty="0" smtClean="0">
                <a:latin typeface="Times New Roman" charset="0"/>
                <a:ea typeface="Times New Roman" charset="0"/>
                <a:cs typeface="Times New Roman" charset="0"/>
              </a:rPr>
              <a:t>Armourers</a:t>
            </a:r>
            <a:r>
              <a:rPr lang="en-US" sz="1100" dirty="0" smtClean="0">
                <a:latin typeface="Times New Roman" charset="0"/>
                <a:ea typeface="Times New Roman" charset="0"/>
                <a:cs typeface="Times New Roman" charset="0"/>
              </a:rPr>
              <a:t>: a very skilled role where people made chainmail armour to fit each individual who requested it.</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u="sng" dirty="0" smtClean="0">
                <a:latin typeface="Times New Roman" charset="0"/>
                <a:ea typeface="Times New Roman" charset="0"/>
                <a:cs typeface="Times New Roman" charset="0"/>
              </a:rPr>
              <a:t>Apothecaries</a:t>
            </a:r>
            <a:r>
              <a:rPr lang="en-US" sz="1100" dirty="0" smtClean="0">
                <a:latin typeface="Times New Roman" charset="0"/>
                <a:ea typeface="Times New Roman" charset="0"/>
                <a:cs typeface="Times New Roman" charset="0"/>
              </a:rPr>
              <a:t>: sold remedies made from herbs and plants.</a:t>
            </a:r>
            <a:endParaRPr lang="en-US" sz="1100" dirty="0">
              <a:latin typeface="Times New Roman" charset="0"/>
              <a:ea typeface="Times New Roman" charset="0"/>
              <a:cs typeface="Times New Roman" charset="0"/>
            </a:endParaRPr>
          </a:p>
        </p:txBody>
      </p:sp>
      <p:sp>
        <p:nvSpPr>
          <p:cNvPr id="108" name="Rectangle 107"/>
          <p:cNvSpPr/>
          <p:nvPr/>
        </p:nvSpPr>
        <p:spPr>
          <a:xfrm>
            <a:off x="7403438" y="4819623"/>
            <a:ext cx="1090787" cy="413798"/>
          </a:xfrm>
          <a:prstGeom prst="rect">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u="sng" dirty="0" smtClean="0">
                <a:latin typeface="Times New Roman" charset="0"/>
                <a:ea typeface="Times New Roman" charset="0"/>
                <a:cs typeface="Times New Roman" charset="0"/>
              </a:rPr>
              <a:t>Towns</a:t>
            </a:r>
            <a:endParaRPr lang="en-US" sz="2000" b="1" u="sng" dirty="0">
              <a:latin typeface="Times New Roman" charset="0"/>
              <a:ea typeface="Times New Roman" charset="0"/>
              <a:cs typeface="Times New Roman" charset="0"/>
            </a:endParaRPr>
          </a:p>
        </p:txBody>
      </p:sp>
      <p:sp>
        <p:nvSpPr>
          <p:cNvPr id="121" name="Rectangle 120"/>
          <p:cNvSpPr/>
          <p:nvPr/>
        </p:nvSpPr>
        <p:spPr>
          <a:xfrm>
            <a:off x="8354814" y="8228412"/>
            <a:ext cx="4423151" cy="1358303"/>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2" name="TextBox 121"/>
          <p:cNvSpPr txBox="1"/>
          <p:nvPr/>
        </p:nvSpPr>
        <p:spPr>
          <a:xfrm>
            <a:off x="8379935" y="8197829"/>
            <a:ext cx="4432835" cy="276999"/>
          </a:xfrm>
          <a:prstGeom prst="rect">
            <a:avLst/>
          </a:prstGeom>
          <a:noFill/>
        </p:spPr>
        <p:txBody>
          <a:bodyPr wrap="square" rtlCol="0">
            <a:spAutoFit/>
          </a:bodyPr>
          <a:lstStyle/>
          <a:p>
            <a:pPr algn="ctr"/>
            <a:r>
              <a:rPr lang="en-US" sz="1200" b="1" i="1" u="sng" dirty="0" smtClean="0">
                <a:latin typeface="Times New Roman" charset="0"/>
                <a:ea typeface="Times New Roman" charset="0"/>
                <a:cs typeface="Times New Roman" charset="0"/>
              </a:rPr>
              <a:t>Hierarchy in Norman Towns</a:t>
            </a:r>
            <a:endParaRPr lang="en-US" sz="1200" b="1" i="1" u="sng" dirty="0">
              <a:latin typeface="Times New Roman" charset="0"/>
              <a:ea typeface="Times New Roman" charset="0"/>
              <a:cs typeface="Times New Roman" charset="0"/>
            </a:endParaRPr>
          </a:p>
        </p:txBody>
      </p:sp>
      <p:sp>
        <p:nvSpPr>
          <p:cNvPr id="123" name="TextBox 122"/>
          <p:cNvSpPr txBox="1"/>
          <p:nvPr/>
        </p:nvSpPr>
        <p:spPr>
          <a:xfrm>
            <a:off x="8358380" y="8503890"/>
            <a:ext cx="4416017" cy="938719"/>
          </a:xfrm>
          <a:prstGeom prst="rect">
            <a:avLst/>
          </a:prstGeom>
          <a:noFill/>
        </p:spPr>
        <p:txBody>
          <a:bodyPr wrap="square" rtlCol="0">
            <a:spAutoFit/>
          </a:bodyPr>
          <a:lstStyle/>
          <a:p>
            <a:pPr marL="171450" indent="-171450">
              <a:buFont typeface="Arial" charset="0"/>
              <a:buChar char="•"/>
            </a:pPr>
            <a:r>
              <a:rPr lang="en-US" sz="1100" b="1" i="1" dirty="0" smtClean="0">
                <a:latin typeface="Times New Roman" charset="0"/>
                <a:ea typeface="Times New Roman" charset="0"/>
                <a:cs typeface="Times New Roman" charset="0"/>
              </a:rPr>
              <a:t>Top</a:t>
            </a:r>
            <a:r>
              <a:rPr lang="en-US" sz="1100" dirty="0" smtClean="0">
                <a:latin typeface="Times New Roman" charset="0"/>
                <a:ea typeface="Times New Roman" charset="0"/>
                <a:cs typeface="Times New Roman" charset="0"/>
              </a:rPr>
              <a:t>: Lawyers, doctors and property owners</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dirty="0" smtClean="0">
                <a:latin typeface="Times New Roman" charset="0"/>
                <a:ea typeface="Times New Roman" charset="0"/>
                <a:cs typeface="Times New Roman" charset="0"/>
              </a:rPr>
              <a:t>Middle</a:t>
            </a:r>
            <a:r>
              <a:rPr lang="en-US" sz="1100" dirty="0" smtClean="0">
                <a:latin typeface="Times New Roman" charset="0"/>
                <a:ea typeface="Times New Roman" charset="0"/>
                <a:cs typeface="Times New Roman" charset="0"/>
              </a:rPr>
              <a:t>: Craftsmen (only when they became a ‘master’ of their trade)</a:t>
            </a:r>
          </a:p>
          <a:p>
            <a:pPr marL="171450" indent="-171450">
              <a:buFont typeface="Arial" charset="0"/>
              <a:buChar char="•"/>
            </a:pPr>
            <a:endParaRPr lang="en-US" sz="1100" dirty="0">
              <a:latin typeface="Times New Roman" charset="0"/>
              <a:ea typeface="Times New Roman" charset="0"/>
              <a:cs typeface="Times New Roman" charset="0"/>
            </a:endParaRPr>
          </a:p>
          <a:p>
            <a:pPr marL="171450" indent="-171450">
              <a:buFont typeface="Arial" charset="0"/>
              <a:buChar char="•"/>
            </a:pPr>
            <a:r>
              <a:rPr lang="en-US" sz="1100" b="1" i="1" dirty="0" smtClean="0">
                <a:latin typeface="Times New Roman" charset="0"/>
                <a:ea typeface="Times New Roman" charset="0"/>
                <a:cs typeface="Times New Roman" charset="0"/>
              </a:rPr>
              <a:t>Bottom</a:t>
            </a:r>
            <a:r>
              <a:rPr lang="en-US" sz="1100" dirty="0" smtClean="0">
                <a:latin typeface="Times New Roman" charset="0"/>
                <a:ea typeface="Times New Roman" charset="0"/>
                <a:cs typeface="Times New Roman" charset="0"/>
              </a:rPr>
              <a:t>: Unskilled workers and servants</a:t>
            </a:r>
            <a:endParaRPr lang="en-US" sz="1100" dirty="0">
              <a:latin typeface="Times New Roman" charset="0"/>
              <a:ea typeface="Times New Roman" charset="0"/>
              <a:cs typeface="Times New Roman" charset="0"/>
            </a:endParaRPr>
          </a:p>
        </p:txBody>
      </p:sp>
      <p:sp>
        <p:nvSpPr>
          <p:cNvPr id="124" name="Rectangle 123"/>
          <p:cNvSpPr/>
          <p:nvPr/>
        </p:nvSpPr>
        <p:spPr>
          <a:xfrm>
            <a:off x="0" y="4048580"/>
            <a:ext cx="2969405" cy="2798534"/>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5" name="Rectangle 124"/>
          <p:cNvSpPr/>
          <p:nvPr/>
        </p:nvSpPr>
        <p:spPr>
          <a:xfrm>
            <a:off x="0" y="6783005"/>
            <a:ext cx="2969405" cy="2798534"/>
          </a:xfrm>
          <a:prstGeom prst="rect">
            <a:avLst/>
          </a:prstGeom>
          <a:solidFill>
            <a:srgbClr val="FF6F7F"/>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6" name="TextBox 125"/>
          <p:cNvSpPr txBox="1"/>
          <p:nvPr/>
        </p:nvSpPr>
        <p:spPr>
          <a:xfrm>
            <a:off x="0" y="4048580"/>
            <a:ext cx="2954639" cy="261610"/>
          </a:xfrm>
          <a:prstGeom prst="rect">
            <a:avLst/>
          </a:prstGeom>
          <a:noFill/>
        </p:spPr>
        <p:txBody>
          <a:bodyPr wrap="square" rtlCol="0">
            <a:spAutoFit/>
          </a:bodyPr>
          <a:lstStyle/>
          <a:p>
            <a:pPr algn="ctr"/>
            <a:r>
              <a:rPr lang="en-US" sz="1100" b="1" i="1" u="sng" dirty="0" smtClean="0">
                <a:latin typeface="Times New Roman" charset="0"/>
                <a:ea typeface="Times New Roman" charset="0"/>
                <a:cs typeface="Times New Roman" charset="0"/>
              </a:rPr>
              <a:t>Similarities between life in towns and villages:</a:t>
            </a:r>
            <a:endParaRPr lang="en-US" sz="1100" b="1" i="1" u="sng" dirty="0">
              <a:latin typeface="Times New Roman" charset="0"/>
              <a:ea typeface="Times New Roman" charset="0"/>
              <a:cs typeface="Times New Roman" charset="0"/>
            </a:endParaRPr>
          </a:p>
        </p:txBody>
      </p:sp>
      <p:sp>
        <p:nvSpPr>
          <p:cNvPr id="127" name="TextBox 126"/>
          <p:cNvSpPr txBox="1"/>
          <p:nvPr/>
        </p:nvSpPr>
        <p:spPr>
          <a:xfrm>
            <a:off x="51852" y="6763344"/>
            <a:ext cx="2954639" cy="261610"/>
          </a:xfrm>
          <a:prstGeom prst="rect">
            <a:avLst/>
          </a:prstGeom>
          <a:noFill/>
        </p:spPr>
        <p:txBody>
          <a:bodyPr wrap="square" rtlCol="0">
            <a:spAutoFit/>
          </a:bodyPr>
          <a:lstStyle/>
          <a:p>
            <a:pPr algn="ctr"/>
            <a:r>
              <a:rPr lang="en-US" sz="1100" b="1" i="1" u="sng" dirty="0" smtClean="0">
                <a:latin typeface="Times New Roman" charset="0"/>
                <a:ea typeface="Times New Roman" charset="0"/>
                <a:cs typeface="Times New Roman" charset="0"/>
              </a:rPr>
              <a:t>Differences between life in towns and villages:</a:t>
            </a:r>
            <a:endParaRPr lang="en-US" sz="1100" b="1" i="1" u="sng"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58930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1675</Words>
  <Application>Microsoft Office PowerPoint</Application>
  <PresentationFormat>A3 Paper (297x420 mm)</PresentationFormat>
  <Paragraphs>162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Comic Sans MS</vt:lpstr>
      <vt:lpstr>Mangal</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Nolan</dc:creator>
  <cp:lastModifiedBy>Mr Edwards</cp:lastModifiedBy>
  <cp:revision>2</cp:revision>
  <dcterms:created xsi:type="dcterms:W3CDTF">2017-10-24T19:23:16Z</dcterms:created>
  <dcterms:modified xsi:type="dcterms:W3CDTF">2017-11-30T15:22:03Z</dcterms:modified>
</cp:coreProperties>
</file>