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78" r:id="rId5"/>
    <p:sldId id="279" r:id="rId6"/>
    <p:sldId id="280" r:id="rId7"/>
    <p:sldId id="281" r:id="rId8"/>
  </p:sldIdLst>
  <p:sldSz cx="9906000" cy="6858000" type="A4"/>
  <p:notesSz cx="6858000" cy="9144000"/>
  <p:defaultTextStyle>
    <a:defPPr>
      <a:defRPr lang="en-US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0" y="-1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3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5623" y="384175"/>
            <a:ext cx="3119702" cy="8193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76" y="384175"/>
            <a:ext cx="9197446" cy="8193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0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1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7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77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6751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2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9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0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&amp;url=http://www.stip.eg.net/index.php/categories-1-layout/item/270-1st-eranetmed-call-results&amp;psig=AOvVaw0-N6OXAtl8S4N_yq-QEpuM&amp;ust=150946852615069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google.co.uk/url?sa=i&amp;rct=j&amp;q=&amp;esrc=s&amp;source=images&amp;cd=&amp;cad=rja&amp;uact=8&amp;ved=0ahUKEwjSrZ-h8K7XAhXNC-wKHV_rCvEQjRwIBw&amp;url=https://www.bbc.co.uk/education/guides/zddp34j/revision&amp;psig=AOvVaw2iU2S5pXZ6cspZ83Cz1U_n&amp;ust=1510227034206457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google.co.uk/url?sa=i&amp;rct=j&amp;q=&amp;esrc=s&amp;source=images&amp;cd=&amp;cad=rja&amp;uact=8&amp;ved=0ahUKEwjfuszJ8K7XAhWIEewKHab4DYkQjRwIBw&amp;url=http://www.mstworkbooks.co.za/natural-sciences/gr8/gr8-ec-03.html&amp;psig=AOvVaw1l8REr42jwlYw6M5u6phxm&amp;ust=1510227114086097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google.co.uk/url?sa=i&amp;rct=j&amp;q=&amp;esrc=s&amp;source=images&amp;cd=&amp;cad=rja&amp;uact=8&amp;ved=0ahUKEwidnoXLs6zXAhWoK8AKHcTxCHAQjRwIBw&amp;url=http://www.splung.com/content/sid/6/page/latentheat&amp;psig=AOvVaw0wChT54PXhAfgKpHUrukV5&amp;ust=1510142022274614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s://www.google.co.uk/url?sa=i&amp;rct=j&amp;q=&amp;esrc=s&amp;source=images&amp;cd=&amp;cad=rja&amp;uact=8&amp;ved=&amp;url=https://www.pinterest.com/pin/571816483919769678/&amp;psig=AOvVaw3jMPeGrMnwJCO66aMJz_JH&amp;ust=151161329069335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0ahUKEwiG97GAndfXAhXR_qQKHUlyBgsQjRwIBw&amp;url=https://en.wikipedia.org/wiki/Radiation&amp;psig=AOvVaw3Zz8xXCpWO7X-EdTA1AX35&amp;ust=1511613431471209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google.co.uk/url?sa=i&amp;rct=j&amp;q=&amp;esrc=s&amp;source=images&amp;cd=&amp;cad=rja&amp;uact=8&amp;ved=0ahUKEwj2xN32n9fXAhWHoqQKHdksDKYQjRwIBw&amp;url=http://hyperphysics.phy-astr.gsu.edu/hbase/Sound/tralon.html&amp;psig=AOvVaw0Nb8TKpOitnqPf5o8TifoI&amp;ust=1511614218868015" TargetMode="External"/><Relationship Id="rId7" Type="http://schemas.openxmlformats.org/officeDocument/2006/relationships/hyperlink" Target="https://www.google.co.uk/url?sa=i&amp;rct=j&amp;q=&amp;esrc=s&amp;source=images&amp;cd=&amp;cad=rja&amp;uact=8&amp;ved=0ahUKEwiOuo7NoNfXAhWQ-6QKHbyVBpUQjRwIBw&amp;url=https://sites.google.com/site/chempendix/em-spectrum&amp;psig=AOvVaw1nKNWtaxEnsZV_AJcDcywP&amp;ust=151161439792814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&amp;url=http://www.electronics-tutorials.ws/electromagnetism/electromagnetism.html&amp;psig=AOvVaw3lH8ypQzVrcoBKzbn6TkGn&amp;ust=1512555486632367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hyperlink" Target="http://www.google.co.uk/url?sa=i&amp;rct=j&amp;q=&amp;esrc=s&amp;source=images&amp;cd=&amp;cad=rja&amp;uact=8&amp;ved=0ahUKEwiG1f-OodfXAhXHF-wKHWCRB_UQjRwIBw&amp;url=http://www.explainthatstuff.com/magnetism.html&amp;psig=AOvVaw2friyPe9miS48QNYaf_N5R&amp;ust=151161453668325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15" y="1392938"/>
            <a:ext cx="1680918" cy="131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P1: Energy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Investigating 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theories to develop a hypothesis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Evaluate a method and suggest improvements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Perform calculations to support conclusions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Investigating ways of reducing the unwanted energy transfers in a system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scientific ideas to make a prediction</a:t>
            </a:r>
          </a:p>
          <a:p>
            <a:r>
              <a:rPr lang="en-GB" sz="1400" dirty="0">
                <a:solidFill>
                  <a:schemeClr val="tx1"/>
                </a:solidFill>
              </a:rPr>
              <a:t>A</a:t>
            </a:r>
            <a:r>
              <a:rPr lang="en-GB" sz="1400" dirty="0" smtClean="0">
                <a:solidFill>
                  <a:schemeClr val="tx1"/>
                </a:solidFill>
              </a:rPr>
              <a:t>nalyse data to identify trends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Evaluate an experimental procedure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Potential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Investigating kinetic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Work done and energy transfer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Understanding 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Dissipation of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Using energy resources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Global energy supplies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Gravitational potential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Elastic potential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Kinetic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Work done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400" dirty="0" smtClean="0">
              <a:solidFill>
                <a:schemeClr val="tx1"/>
              </a:solidFill>
            </a:endParaRP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Elastic potential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Gravitational potential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Gravitational field strength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store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Kinetic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Force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Work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transferred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Conduction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dissipation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Radiation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Thermal conductivity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Conservation of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Insulation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Non-renewable resource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Renewable resource</a:t>
            </a: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74" y="1096897"/>
            <a:ext cx="1787692" cy="1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0"/>
          <a:stretch/>
        </p:blipFill>
        <p:spPr bwMode="auto">
          <a:xfrm>
            <a:off x="1725661" y="1795226"/>
            <a:ext cx="1499147" cy="14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99" y="5445224"/>
            <a:ext cx="2191641" cy="1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24589" r="4201" b="21340"/>
          <a:stretch/>
        </p:blipFill>
        <p:spPr bwMode="auto">
          <a:xfrm>
            <a:off x="464275" y="5921686"/>
            <a:ext cx="2352837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47" y="4765652"/>
            <a:ext cx="2148760" cy="20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2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P2: Electricity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Required </a:t>
            </a:r>
            <a:r>
              <a:rPr lang="en-GB" sz="1400" u="sng" dirty="0">
                <a:solidFill>
                  <a:schemeClr val="tx1"/>
                </a:solidFill>
              </a:rPr>
              <a:t>practical: Investigate, using circuit diagrams to construct circuits, the I–V characteristics of a filament lamp, a diode and a resistor at constant </a:t>
            </a:r>
            <a:r>
              <a:rPr lang="en-GB" sz="1400" u="sng" dirty="0" smtClean="0">
                <a:solidFill>
                  <a:schemeClr val="tx1"/>
                </a:solidFill>
              </a:rPr>
              <a:t>temperature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Understand how an experiment can be designed to test an idea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Evaluate how an experimental procedure can yield more accurate data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Interpret and explain graphs using scientific ideas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Required practical: Use circuit diagrams to set up and check appropriate circuits to investigate the factors affecting the resistance of electrical circuits, including the length of a wire at constant temperature and combinations of resistors in series and </a:t>
            </a:r>
            <a:r>
              <a:rPr lang="en-GB" sz="1400" u="sng" dirty="0" smtClean="0">
                <a:solidFill>
                  <a:schemeClr val="tx1"/>
                </a:solidFill>
              </a:rPr>
              <a:t>parallel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a circuit to determine resistance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Gather valid data to use in calculations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Apply the circuit to determine the resistance of combinations of components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b="1" u="sng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Electric </a:t>
            </a:r>
            <a:r>
              <a:rPr lang="en-GB" sz="1400" dirty="0">
                <a:solidFill>
                  <a:schemeClr val="tx1"/>
                </a:solidFill>
              </a:rPr>
              <a:t>current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Series </a:t>
            </a:r>
            <a:r>
              <a:rPr lang="en-GB" sz="1400" dirty="0">
                <a:solidFill>
                  <a:schemeClr val="tx1"/>
                </a:solidFill>
              </a:rPr>
              <a:t>and parallel circuits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Investigating </a:t>
            </a:r>
            <a:r>
              <a:rPr lang="en-GB" sz="1400" dirty="0">
                <a:solidFill>
                  <a:schemeClr val="tx1"/>
                </a:solidFill>
              </a:rPr>
              <a:t>circuits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Circuit </a:t>
            </a:r>
            <a:r>
              <a:rPr lang="en-GB" sz="1400" dirty="0">
                <a:solidFill>
                  <a:schemeClr val="tx1"/>
                </a:solidFill>
              </a:rPr>
              <a:t>components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Control </a:t>
            </a:r>
            <a:r>
              <a:rPr lang="en-GB" sz="1400" dirty="0">
                <a:solidFill>
                  <a:schemeClr val="tx1"/>
                </a:solidFill>
              </a:rPr>
              <a:t>circuits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Electricity </a:t>
            </a:r>
            <a:r>
              <a:rPr lang="en-GB" sz="1400" dirty="0">
                <a:solidFill>
                  <a:schemeClr val="tx1"/>
                </a:solidFill>
              </a:rPr>
              <a:t>in the home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Transmitting </a:t>
            </a:r>
            <a:r>
              <a:rPr lang="en-GB" sz="1400" dirty="0">
                <a:solidFill>
                  <a:schemeClr val="tx1"/>
                </a:solidFill>
              </a:rPr>
              <a:t>electricity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 </a:t>
            </a:r>
            <a:r>
              <a:rPr lang="en-GB" sz="1400" dirty="0">
                <a:solidFill>
                  <a:schemeClr val="tx1"/>
                </a:solidFill>
              </a:rPr>
              <a:t>and energy transfers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Calculating </a:t>
            </a:r>
            <a:r>
              <a:rPr lang="en-GB" sz="1400" dirty="0">
                <a:solidFill>
                  <a:schemeClr val="tx1"/>
                </a:solidFill>
              </a:rPr>
              <a:t>power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What’s the difference between potential difference and current</a:t>
            </a:r>
            <a:r>
              <a:rPr lang="en-GB" sz="1400" dirty="0" smtClean="0">
                <a:solidFill>
                  <a:schemeClr val="tx1"/>
                </a:solidFill>
              </a:rPr>
              <a:t>?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9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charge flow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potential difference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resistance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transferred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transferred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coulomb</a:t>
            </a:r>
            <a:endParaRPr lang="en-GB" sz="1400" dirty="0">
              <a:solidFill>
                <a:schemeClr val="tx1"/>
              </a:solidFill>
            </a:endParaRP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parallel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potential difference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resistance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voltmeter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parallel circuit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series circuit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ammeter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equivalent resistance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filament bulb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dependent variable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independent variable</a:t>
            </a:r>
          </a:p>
          <a:p>
            <a:pPr algn="r"/>
            <a:r>
              <a:rPr lang="en-GB" sz="1400" dirty="0" err="1">
                <a:solidFill>
                  <a:schemeClr val="tx1"/>
                </a:solidFill>
              </a:rPr>
              <a:t>ohmic</a:t>
            </a:r>
            <a:r>
              <a:rPr lang="en-GB" sz="1400" dirty="0">
                <a:solidFill>
                  <a:schemeClr val="tx1"/>
                </a:solidFill>
              </a:rPr>
              <a:t> conductor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current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series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diode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light-dependent resistor (LDR)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sensors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thermistor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earth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fuse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live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neutral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National Grid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transformer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r="44522"/>
          <a:stretch/>
        </p:blipFill>
        <p:spPr bwMode="auto">
          <a:xfrm>
            <a:off x="2296398" y="3416233"/>
            <a:ext cx="819716" cy="24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4" r="20000"/>
          <a:stretch/>
        </p:blipFill>
        <p:spPr bwMode="auto">
          <a:xfrm>
            <a:off x="9018450" y="3789040"/>
            <a:ext cx="786085" cy="291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gcse electricity symbol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8"/>
          <a:stretch/>
        </p:blipFill>
        <p:spPr bwMode="auto">
          <a:xfrm>
            <a:off x="2360712" y="220617"/>
            <a:ext cx="777066" cy="28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arallel circui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70" y="1986303"/>
            <a:ext cx="1218968" cy="13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611" r="3911" b="6326"/>
          <a:stretch/>
        </p:blipFill>
        <p:spPr bwMode="auto">
          <a:xfrm>
            <a:off x="1352600" y="3356992"/>
            <a:ext cx="103637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21717"/>
          <a:stretch/>
        </p:blipFill>
        <p:spPr bwMode="auto">
          <a:xfrm>
            <a:off x="56456" y="2060848"/>
            <a:ext cx="1392381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6642" r="12540" b="7029"/>
          <a:stretch/>
        </p:blipFill>
        <p:spPr bwMode="auto">
          <a:xfrm>
            <a:off x="8422050" y="220617"/>
            <a:ext cx="1352188" cy="15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1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77" y="21095"/>
            <a:ext cx="1859827" cy="16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P3: Particle model of matter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To investigate the densities of regular and irregular solid objects and liquids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Interpret observations and data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spatial models to solve problems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Plan experiments and devise procedures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an appropriate number of significant figures in measurement and calculations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Density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Changes of State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Internal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Latent Heat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Particle Motion in Gases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Key Concept: Particle Theory and Changes of State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9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Density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Change in thermal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Thermal energy for a change of state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For gases: Pressure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400" dirty="0" smtClean="0">
              <a:solidFill>
                <a:schemeClr val="tx1"/>
              </a:solidFill>
            </a:endParaRP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bonds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density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gas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liquid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particle model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solid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significant figures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resolution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boil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changes of state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condense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conservation of mass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freeze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melt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sublimate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internal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latent heat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latent heat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latent heat of fusion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latent heat of vaporisation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gas pressure</a:t>
            </a:r>
          </a:p>
          <a:p>
            <a:pPr algn="r"/>
            <a:r>
              <a:rPr lang="en-GB" sz="1400" smtClean="0">
                <a:solidFill>
                  <a:schemeClr val="tx1"/>
                </a:solidFill>
              </a:rPr>
              <a:t>randomly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fusion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matter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vaporisation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line or curve of best fit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range scale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 r="22485" b="42153"/>
          <a:stretch/>
        </p:blipFill>
        <p:spPr bwMode="auto">
          <a:xfrm>
            <a:off x="3385969" y="5522181"/>
            <a:ext cx="3223215" cy="11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1"/>
          <a:stretch/>
        </p:blipFill>
        <p:spPr bwMode="auto">
          <a:xfrm>
            <a:off x="3575329" y="1196752"/>
            <a:ext cx="2844494" cy="12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latent hea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4" y="1461642"/>
            <a:ext cx="1985962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5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P4: Atomic Structure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None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Atomic </a:t>
            </a:r>
            <a:r>
              <a:rPr lang="en-GB" sz="1400" dirty="0">
                <a:solidFill>
                  <a:schemeClr val="tx1"/>
                </a:solidFill>
              </a:rPr>
              <a:t>structure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Radioactive </a:t>
            </a:r>
            <a:r>
              <a:rPr lang="en-GB" sz="1400" dirty="0">
                <a:solidFill>
                  <a:schemeClr val="tx1"/>
                </a:solidFill>
              </a:rPr>
              <a:t>decay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Nuclear </a:t>
            </a:r>
            <a:r>
              <a:rPr lang="en-GB" sz="1400" dirty="0">
                <a:solidFill>
                  <a:schemeClr val="tx1"/>
                </a:solidFill>
              </a:rPr>
              <a:t>equations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Radioactive </a:t>
            </a:r>
            <a:r>
              <a:rPr lang="en-GB" sz="1400" dirty="0">
                <a:solidFill>
                  <a:schemeClr val="tx1"/>
                </a:solidFill>
              </a:rPr>
              <a:t>half-life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Hazards </a:t>
            </a:r>
            <a:r>
              <a:rPr lang="en-GB" sz="1400" dirty="0">
                <a:solidFill>
                  <a:schemeClr val="tx1"/>
                </a:solidFill>
              </a:rPr>
              <a:t>and uses of radiation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Irradiation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Developing ideas for the structure of the atom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200" u="sng" dirty="0">
                <a:solidFill>
                  <a:schemeClr val="tx1"/>
                </a:solidFill>
              </a:rPr>
              <a:t>None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atomic number energy level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ionise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isotope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mass number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activity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alpha particle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becquerel</a:t>
            </a:r>
            <a:r>
              <a:rPr lang="en-GB" sz="1200" dirty="0" smtClean="0">
                <a:solidFill>
                  <a:schemeClr val="tx1"/>
                </a:solidFill>
              </a:rPr>
              <a:t> (</a:t>
            </a:r>
            <a:r>
              <a:rPr lang="en-GB" sz="1200" dirty="0" err="1" smtClean="0">
                <a:solidFill>
                  <a:schemeClr val="tx1"/>
                </a:solidFill>
              </a:rPr>
              <a:t>Bq</a:t>
            </a:r>
            <a:r>
              <a:rPr lang="en-GB" sz="1200" dirty="0" smtClean="0">
                <a:solidFill>
                  <a:schemeClr val="tx1"/>
                </a:solidFill>
              </a:rPr>
              <a:t>)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beta particle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gamma ray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neutron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nuclear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radioisotope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random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alpha decay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beta decay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nuclear equation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half-life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hazard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radioactive contamination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tracer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irradiation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mutation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peer review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atom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electron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neutron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nuclear model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nucleus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plum pudding model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proton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ratio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net decline</a:t>
            </a:r>
          </a:p>
        </p:txBody>
      </p:sp>
      <p:sp>
        <p:nvSpPr>
          <p:cNvPr id="3" name="AutoShape 2" descr="Image result for atomic structu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738" y="-1981200"/>
            <a:ext cx="54483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34076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48352" y="1521108"/>
            <a:ext cx="2485534" cy="161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6321" r="13370"/>
          <a:stretch/>
        </p:blipFill>
        <p:spPr bwMode="auto">
          <a:xfrm>
            <a:off x="3486528" y="1916832"/>
            <a:ext cx="3044384" cy="23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radi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74" y="4653136"/>
            <a:ext cx="3320118" cy="17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85" y="4366933"/>
            <a:ext cx="1644774" cy="14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42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59" y="1103758"/>
            <a:ext cx="1531996" cy="159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P5: Forces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Required practical: Investigating the acceleration of an object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Plan </a:t>
            </a:r>
            <a:r>
              <a:rPr lang="en-GB" sz="1200" dirty="0">
                <a:solidFill>
                  <a:schemeClr val="tx1"/>
                </a:solidFill>
              </a:rPr>
              <a:t>an investigation to explore an idea.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Analyse </a:t>
            </a:r>
            <a:r>
              <a:rPr lang="en-GB" sz="1200" dirty="0">
                <a:solidFill>
                  <a:schemeClr val="tx1"/>
                </a:solidFill>
              </a:rPr>
              <a:t>results to identify patterns and draw conclusions.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Compare </a:t>
            </a:r>
            <a:r>
              <a:rPr lang="en-GB" sz="1200" dirty="0">
                <a:solidFill>
                  <a:schemeClr val="tx1"/>
                </a:solidFill>
              </a:rPr>
              <a:t>results with scientific theory</a:t>
            </a:r>
            <a:r>
              <a:rPr lang="en-GB" sz="1200" u="sng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 smtClean="0">
                <a:solidFill>
                  <a:schemeClr val="tx1"/>
                </a:solidFill>
              </a:rPr>
              <a:t>Required </a:t>
            </a:r>
            <a:r>
              <a:rPr lang="en-GB" sz="1200" u="sng" dirty="0">
                <a:solidFill>
                  <a:schemeClr val="tx1"/>
                </a:solidFill>
              </a:rPr>
              <a:t>practical: Investigate the relationship between force and the extension of a </a:t>
            </a:r>
            <a:r>
              <a:rPr lang="en-GB" sz="1200" u="sng" dirty="0" smtClean="0">
                <a:solidFill>
                  <a:schemeClr val="tx1"/>
                </a:solidFill>
              </a:rPr>
              <a:t>spring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Interpret </a:t>
            </a:r>
            <a:r>
              <a:rPr lang="en-GB" sz="1200" dirty="0">
                <a:solidFill>
                  <a:schemeClr val="tx1"/>
                </a:solidFill>
              </a:rPr>
              <a:t>readings to show patterns and trends.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Interpret </a:t>
            </a:r>
            <a:r>
              <a:rPr lang="en-GB" sz="1200" dirty="0">
                <a:solidFill>
                  <a:schemeClr val="tx1"/>
                </a:solidFill>
              </a:rPr>
              <a:t>graphs to form conclusions.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Apply </a:t>
            </a:r>
            <a:r>
              <a:rPr lang="en-GB" sz="1200" dirty="0">
                <a:solidFill>
                  <a:schemeClr val="tx1"/>
                </a:solidFill>
              </a:rPr>
              <a:t>the equation for a straight line to the graph.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2636912"/>
            <a:ext cx="3281386" cy="4221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Speed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Acceleration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Velocity-time </a:t>
            </a:r>
            <a:r>
              <a:rPr lang="en-GB" sz="1400" dirty="0">
                <a:solidFill>
                  <a:schemeClr val="tx1"/>
                </a:solidFill>
              </a:rPr>
              <a:t>graphs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Calculations </a:t>
            </a:r>
            <a:r>
              <a:rPr lang="en-GB" sz="1400" dirty="0">
                <a:solidFill>
                  <a:schemeClr val="tx1"/>
                </a:solidFill>
              </a:rPr>
              <a:t>of motion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Heavy </a:t>
            </a:r>
            <a:r>
              <a:rPr lang="en-GB" sz="1400" dirty="0">
                <a:solidFill>
                  <a:schemeClr val="tx1"/>
                </a:solidFill>
              </a:rPr>
              <a:t>or massive?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r>
              <a:rPr lang="en-GB" sz="1400" dirty="0">
                <a:solidFill>
                  <a:schemeClr val="tx1"/>
                </a:solidFill>
              </a:rPr>
              <a:t>and motion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Resultant </a:t>
            </a:r>
            <a:r>
              <a:rPr lang="en-GB" sz="1400" dirty="0">
                <a:solidFill>
                  <a:schemeClr val="tx1"/>
                </a:solidFill>
              </a:rPr>
              <a:t>forces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r>
              <a:rPr lang="en-GB" sz="1400" dirty="0">
                <a:solidFill>
                  <a:schemeClr val="tx1"/>
                </a:solidFill>
              </a:rPr>
              <a:t>and acceleration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Newton’s </a:t>
            </a:r>
            <a:r>
              <a:rPr lang="en-GB" sz="1400" dirty="0">
                <a:solidFill>
                  <a:schemeClr val="tx1"/>
                </a:solidFill>
              </a:rPr>
              <a:t>third law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Momentum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Keeping </a:t>
            </a:r>
            <a:r>
              <a:rPr lang="en-GB" sz="1400" dirty="0">
                <a:solidFill>
                  <a:schemeClr val="tx1"/>
                </a:solidFill>
              </a:rPr>
              <a:t>safe on the road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r>
              <a:rPr lang="en-GB" sz="1400" dirty="0">
                <a:solidFill>
                  <a:schemeClr val="tx1"/>
                </a:solidFill>
              </a:rPr>
              <a:t>and energy in springs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Forces and </a:t>
            </a:r>
            <a:r>
              <a:rPr lang="en-GB" sz="1400" dirty="0" smtClean="0">
                <a:solidFill>
                  <a:schemeClr val="tx1"/>
                </a:solidFill>
              </a:rPr>
              <a:t>acceleration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2664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Speed</a:t>
            </a:r>
          </a:p>
          <a:p>
            <a:r>
              <a:rPr lang="en-GB" sz="1400" dirty="0">
                <a:solidFill>
                  <a:schemeClr val="tx1"/>
                </a:solidFill>
              </a:rPr>
              <a:t>A</a:t>
            </a:r>
            <a:r>
              <a:rPr lang="en-GB" sz="1400" dirty="0" smtClean="0">
                <a:solidFill>
                  <a:schemeClr val="tx1"/>
                </a:solidFill>
              </a:rPr>
              <a:t>verage speed</a:t>
            </a:r>
          </a:p>
          <a:p>
            <a:r>
              <a:rPr lang="en-GB" sz="1400" dirty="0">
                <a:solidFill>
                  <a:schemeClr val="tx1"/>
                </a:solidFill>
              </a:rPr>
              <a:t>A</a:t>
            </a:r>
            <a:r>
              <a:rPr lang="en-GB" sz="1400" dirty="0" smtClean="0">
                <a:solidFill>
                  <a:schemeClr val="tx1"/>
                </a:solidFill>
              </a:rPr>
              <a:t>cceleration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Uniform motion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Weight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Resultant force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Work done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Velocity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Pressure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Moment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Extension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contact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displacement</a:t>
            </a:r>
          </a:p>
          <a:p>
            <a:pPr algn="r"/>
            <a:r>
              <a:rPr lang="en-GB" sz="1100" dirty="0" err="1" smtClean="0">
                <a:solidFill>
                  <a:schemeClr val="tx1"/>
                </a:solidFill>
              </a:rPr>
              <a:t>newtons</a:t>
            </a:r>
            <a:r>
              <a:rPr lang="en-GB" sz="1100" dirty="0" smtClean="0">
                <a:solidFill>
                  <a:schemeClr val="tx1"/>
                </a:solidFill>
              </a:rPr>
              <a:t> (N)</a:t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non-contact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scalar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vector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velocity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average speed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distance-time</a:t>
            </a:r>
            <a:r>
              <a:rPr lang="en-GB" sz="1100" dirty="0">
                <a:solidFill>
                  <a:schemeClr val="tx1"/>
                </a:solidFill>
              </a:rPr>
              <a:t> </a:t>
            </a:r>
            <a:r>
              <a:rPr lang="en-GB" sz="1100" dirty="0" smtClean="0">
                <a:solidFill>
                  <a:schemeClr val="tx1"/>
                </a:solidFill>
              </a:rPr>
              <a:t>graph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gradient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speed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tangent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acceleration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air resistance ( or drag)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deceleration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displacement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rate of change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sketch graph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velocity-time graph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uniform motion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gravitational field strength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mass</a:t>
            </a:r>
          </a:p>
          <a:p>
            <a:pPr algn="r"/>
            <a:r>
              <a:rPr lang="en-GB" sz="1100" dirty="0" err="1" smtClean="0">
                <a:solidFill>
                  <a:schemeClr val="tx1"/>
                </a:solidFill>
              </a:rPr>
              <a:t>newtonmeter</a:t>
            </a:r>
            <a:endParaRPr lang="en-GB" sz="1100" dirty="0" smtClean="0">
              <a:solidFill>
                <a:schemeClr val="tx1"/>
              </a:solidFill>
            </a:endParaRP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weight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balanced forces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equilibrium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Newton’s first law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resultant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balanced forces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components of a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free-body diagram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resultant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resolving a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unbalanced forces gravitational mass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inertia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inertial mass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Newton’s second law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direct proportion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inverse proportion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Newton’s third law</a:t>
            </a:r>
          </a:p>
          <a:p>
            <a:pPr algn="r"/>
            <a:r>
              <a:rPr lang="en-GB" sz="1000" dirty="0" smtClean="0">
                <a:solidFill>
                  <a:schemeClr val="tx1"/>
                </a:solidFill>
              </a:rPr>
              <a:t>conservation of momentum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crumple zones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momentum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rate of change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braking distance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reaction time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stopping distance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thinking distance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compression 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elastic deformation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elastic potential energy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extension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inelastic deformation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limit of proportionality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linear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non-linear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spring constant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anomaly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mean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velocity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estimate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order of magnitude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round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13040" r="10890" b="10889"/>
          <a:stretch/>
        </p:blipFill>
        <p:spPr bwMode="auto">
          <a:xfrm>
            <a:off x="1424608" y="489619"/>
            <a:ext cx="1662546" cy="16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5" y="5327768"/>
            <a:ext cx="2895749" cy="15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7070" r="33585" b="18283"/>
          <a:stretch/>
        </p:blipFill>
        <p:spPr bwMode="auto">
          <a:xfrm>
            <a:off x="1998551" y="2996952"/>
            <a:ext cx="1197725" cy="175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5001028"/>
            <a:ext cx="1502887" cy="150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6597" r="4845" b="20388"/>
          <a:stretch/>
        </p:blipFill>
        <p:spPr bwMode="auto">
          <a:xfrm>
            <a:off x="524570" y="1113060"/>
            <a:ext cx="2232248" cy="87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P6: Waves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Required practical: Measuring the wavelength, frequency and speed of waves in a ripple tank and waves in a </a:t>
            </a:r>
            <a:r>
              <a:rPr lang="en-GB" sz="1200" u="sng" dirty="0" smtClean="0">
                <a:solidFill>
                  <a:schemeClr val="tx1"/>
                </a:solidFill>
              </a:rPr>
              <a:t>solid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Develop </a:t>
            </a:r>
            <a:r>
              <a:rPr lang="en-GB" sz="1200" dirty="0">
                <a:solidFill>
                  <a:schemeClr val="tx1"/>
                </a:solidFill>
              </a:rPr>
              <a:t>techniques for making observations of waves.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Select </a:t>
            </a:r>
            <a:r>
              <a:rPr lang="en-GB" sz="1200" dirty="0">
                <a:solidFill>
                  <a:schemeClr val="tx1"/>
                </a:solidFill>
              </a:rPr>
              <a:t>suitable apparatus to measure frequency and wavelength.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Use </a:t>
            </a:r>
            <a:r>
              <a:rPr lang="en-GB" sz="1200" dirty="0">
                <a:solidFill>
                  <a:schemeClr val="tx1"/>
                </a:solidFill>
              </a:rPr>
              <a:t>data to answer questions.</a:t>
            </a:r>
          </a:p>
          <a:p>
            <a:pPr algn="ctr"/>
            <a:endParaRPr lang="en-GB" sz="1200" u="sng" dirty="0">
              <a:solidFill>
                <a:schemeClr val="tx1"/>
              </a:solidFill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Required practical: Investigate how the amount of infrared radiation absorbed or radiated by a surface depends on the nature of that surface</a:t>
            </a:r>
          </a:p>
          <a:p>
            <a:r>
              <a:rPr lang="en-GB" sz="1200" dirty="0">
                <a:solidFill>
                  <a:schemeClr val="tx1"/>
                </a:solidFill>
              </a:rPr>
              <a:t>Explain reasons for the equipment used to carry out an investigation.</a:t>
            </a:r>
          </a:p>
          <a:p>
            <a:r>
              <a:rPr lang="en-GB" sz="1200" dirty="0">
                <a:solidFill>
                  <a:schemeClr val="tx1"/>
                </a:solidFill>
              </a:rPr>
              <a:t>Explain the rationale for carrying out an investigation.</a:t>
            </a:r>
          </a:p>
          <a:p>
            <a:r>
              <a:rPr lang="en-GB" sz="1200" dirty="0">
                <a:solidFill>
                  <a:schemeClr val="tx1"/>
                </a:solidFill>
              </a:rPr>
              <a:t>Apply ideas from an investigation to a range of practical contexts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u="sn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988840"/>
            <a:ext cx="3281386" cy="4869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Describing </a:t>
            </a:r>
            <a:r>
              <a:rPr lang="en-GB" sz="1400" dirty="0">
                <a:solidFill>
                  <a:schemeClr val="tx1"/>
                </a:solidFill>
              </a:rPr>
              <a:t>waves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Transverse </a:t>
            </a:r>
            <a:r>
              <a:rPr lang="en-GB" sz="1400" dirty="0">
                <a:solidFill>
                  <a:schemeClr val="tx1"/>
                </a:solidFill>
              </a:rPr>
              <a:t>and longitudinal waves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Transferring energy or information by waves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Measuring </a:t>
            </a:r>
            <a:r>
              <a:rPr lang="en-GB" sz="1400" dirty="0">
                <a:solidFill>
                  <a:schemeClr val="tx1"/>
                </a:solidFill>
              </a:rPr>
              <a:t>wave speeds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Reflection </a:t>
            </a:r>
            <a:r>
              <a:rPr lang="en-GB" sz="1400" dirty="0">
                <a:solidFill>
                  <a:schemeClr val="tx1"/>
                </a:solidFill>
              </a:rPr>
              <a:t>and refraction of waves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electromagnetic spectrum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Reflection</a:t>
            </a:r>
            <a:r>
              <a:rPr lang="en-GB" sz="1400" dirty="0">
                <a:solidFill>
                  <a:schemeClr val="tx1"/>
                </a:solidFill>
              </a:rPr>
              <a:t>, refraction and wave fronts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Gamma </a:t>
            </a:r>
            <a:r>
              <a:rPr lang="en-GB" sz="1400" dirty="0">
                <a:solidFill>
                  <a:schemeClr val="tx1"/>
                </a:solidFill>
              </a:rPr>
              <a:t>rays and X-rays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Ultraviolet </a:t>
            </a:r>
            <a:r>
              <a:rPr lang="en-GB" sz="1400" dirty="0">
                <a:solidFill>
                  <a:schemeClr val="tx1"/>
                </a:solidFill>
              </a:rPr>
              <a:t>and infrared radiation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Microwaves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Radio </a:t>
            </a:r>
            <a:r>
              <a:rPr lang="en-GB" sz="1400" dirty="0">
                <a:solidFill>
                  <a:schemeClr val="tx1"/>
                </a:solidFill>
              </a:rPr>
              <a:t>and microwave </a:t>
            </a:r>
            <a:r>
              <a:rPr lang="en-GB" sz="1400" dirty="0" smtClean="0">
                <a:solidFill>
                  <a:schemeClr val="tx1"/>
                </a:solidFill>
              </a:rPr>
              <a:t>communication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3281386" cy="198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9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Wave speed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Magnification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amplitude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frequency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hertz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time period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wavelength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compression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longitudinal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rarefaction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transverse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absorb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amplitude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energy transfer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vibration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echo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echo sounding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speed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absorption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normal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ray diagram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reflection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refraction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transmission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electromagnetic 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electromagnetic spectrum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longitudinal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transverse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visible spectrum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wavefront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gamma ray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radiation dose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tracer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X-ray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infrared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ultraviolet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emission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microwaves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radio 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receiver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satellite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transmitter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proportional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rearrange an equation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subject of an equation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substitute</a:t>
            </a: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longitudinal wav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4" y="2204863"/>
            <a:ext cx="28575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15200"/>
          <a:stretch/>
        </p:blipFill>
        <p:spPr bwMode="auto">
          <a:xfrm rot="16200000">
            <a:off x="7417330" y="3285773"/>
            <a:ext cx="3409587" cy="131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50000"/>
          <a:stretch/>
        </p:blipFill>
        <p:spPr bwMode="auto">
          <a:xfrm>
            <a:off x="524570" y="5949897"/>
            <a:ext cx="2003517" cy="7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 result for electromagnetic spectru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37" y="5114428"/>
            <a:ext cx="3039765" cy="16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/>
              <a:t>P7: Electromagnetism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 smtClean="0">
                <a:solidFill>
                  <a:schemeClr val="tx1"/>
                </a:solidFill>
              </a:rPr>
              <a:t>None</a:t>
            </a:r>
            <a:endParaRPr lang="en-GB" sz="1400" u="sng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Magnetism </a:t>
            </a:r>
            <a:r>
              <a:rPr lang="en-GB" sz="1400" dirty="0">
                <a:solidFill>
                  <a:schemeClr val="tx1"/>
                </a:solidFill>
              </a:rPr>
              <a:t>and magnetic forces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Compasses </a:t>
            </a:r>
            <a:r>
              <a:rPr lang="en-GB" sz="1400" dirty="0">
                <a:solidFill>
                  <a:schemeClr val="tx1"/>
                </a:solidFill>
              </a:rPr>
              <a:t>and magnetic fields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magnetic effect of a solenoid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Calculating </a:t>
            </a:r>
            <a:r>
              <a:rPr lang="en-GB" sz="1400" dirty="0">
                <a:solidFill>
                  <a:schemeClr val="tx1"/>
                </a:solidFill>
              </a:rPr>
              <a:t>the force on a conductor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Electric </a:t>
            </a:r>
            <a:r>
              <a:rPr lang="en-GB" sz="1400" dirty="0">
                <a:solidFill>
                  <a:schemeClr val="tx1"/>
                </a:solidFill>
              </a:rPr>
              <a:t>motors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The link between electricity and </a:t>
            </a:r>
            <a:r>
              <a:rPr lang="en-GB" sz="1400" dirty="0" smtClean="0">
                <a:solidFill>
                  <a:schemeClr val="tx1"/>
                </a:solidFill>
              </a:rPr>
              <a:t>magnetism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200" u="sng" dirty="0">
                <a:solidFill>
                  <a:schemeClr val="tx1"/>
                </a:solidFill>
              </a:rPr>
              <a:t>None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attract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induced magnet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magnetic field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permanent magnet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poles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repel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Earth’s magnetic field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Flemming’s</a:t>
            </a:r>
            <a:r>
              <a:rPr lang="en-GB" sz="1200" dirty="0" smtClean="0">
                <a:solidFill>
                  <a:schemeClr val="tx1"/>
                </a:solidFill>
              </a:rPr>
              <a:t> left-hand rule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motor effect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solenoid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magnetic flux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density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tesla (T)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split-ring communicator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induced potential difference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rearrange an equation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subject of an equation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subsitute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magneti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4" y="1196752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29" y="69299"/>
            <a:ext cx="1594867" cy="15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05" y="1962931"/>
            <a:ext cx="2872629" cy="20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429125"/>
            <a:ext cx="3114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b="12331"/>
          <a:stretch/>
        </p:blipFill>
        <p:spPr bwMode="auto">
          <a:xfrm>
            <a:off x="6784943" y="1968611"/>
            <a:ext cx="1484572" cy="126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 result for north and south poles of a coil of wir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7" r="16839"/>
          <a:stretch/>
        </p:blipFill>
        <p:spPr bwMode="auto">
          <a:xfrm>
            <a:off x="6982889" y="5393304"/>
            <a:ext cx="2676275" cy="10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4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769</Words>
  <Application>Microsoft Office PowerPoint</Application>
  <PresentationFormat>A4 Paper (210x297 mm)</PresentationFormat>
  <Paragraphs>452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P1: Energy</vt:lpstr>
      <vt:lpstr>P2: Electricity</vt:lpstr>
      <vt:lpstr>P3: Particle model of matter</vt:lpstr>
      <vt:lpstr>P4: Atomic Structure</vt:lpstr>
      <vt:lpstr>P5: Forces</vt:lpstr>
      <vt:lpstr>P6: Waves</vt:lpstr>
      <vt:lpstr>P7: Electromagnetism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P1: Energy</dc:title>
  <dc:creator>KDavies</dc:creator>
  <cp:lastModifiedBy>Oliver Wharton</cp:lastModifiedBy>
  <cp:revision>33</cp:revision>
  <dcterms:created xsi:type="dcterms:W3CDTF">2017-10-09T06:54:59Z</dcterms:created>
  <dcterms:modified xsi:type="dcterms:W3CDTF">2018-04-03T07:50:04Z</dcterms:modified>
</cp:coreProperties>
</file>