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3"/>
  </p:sldMasterIdLst>
  <p:notesMasterIdLst>
    <p:notesMasterId r:id="rId15"/>
  </p:notesMasterIdLst>
  <p:sldIdLst>
    <p:sldId id="256" r:id="rId4"/>
    <p:sldId id="257" r:id="rId5"/>
    <p:sldId id="275" r:id="rId6"/>
    <p:sldId id="283" r:id="rId7"/>
    <p:sldId id="276" r:id="rId8"/>
    <p:sldId id="284" r:id="rId9"/>
    <p:sldId id="277" r:id="rId10"/>
    <p:sldId id="278" r:id="rId11"/>
    <p:sldId id="279" r:id="rId12"/>
    <p:sldId id="281" r:id="rId13"/>
    <p:sldId id="282"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6" d="100"/>
          <a:sy n="76" d="100"/>
        </p:scale>
        <p:origin x="72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theme" Target="theme/theme1.xml"/><Relationship Id="rId3" Type="http://schemas.openxmlformats.org/officeDocument/2006/relationships/slideMaster" Target="slideMasters/slide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0736E78-B1EF-47CA-9130-C42A5E247925}" type="datetimeFigureOut">
              <a:rPr lang="en-GB" smtClean="0"/>
              <a:t>18/07/2024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94330F-D4C8-4789-8724-78C398979E7E}" type="slidenum">
              <a:rPr lang="en-GB" smtClean="0"/>
              <a:t>‹#›</a:t>
            </a:fld>
            <a:endParaRPr lang="en-GB"/>
          </a:p>
        </p:txBody>
      </p:sp>
    </p:spTree>
    <p:extLst>
      <p:ext uri="{BB962C8B-B14F-4D97-AF65-F5344CB8AC3E}">
        <p14:creationId xmlns:p14="http://schemas.microsoft.com/office/powerpoint/2010/main" val="11386318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CE363D9-FF81-4249-9ED2-228A0081FA77}" type="datetimeFigureOut">
              <a:rPr lang="en-GB" smtClean="0"/>
              <a:t>18/07/2024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BF0DAC-6E57-463D-BA54-61C32C64F408}"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276863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CE363D9-FF81-4249-9ED2-228A0081FA77}" type="datetimeFigureOut">
              <a:rPr lang="en-GB" smtClean="0"/>
              <a:t>18/07/2024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BF0DAC-6E57-463D-BA54-61C32C64F408}" type="slidenum">
              <a:rPr lang="en-GB" smtClean="0"/>
              <a:t>‹#›</a:t>
            </a:fld>
            <a:endParaRPr lang="en-GB"/>
          </a:p>
        </p:txBody>
      </p:sp>
    </p:spTree>
    <p:extLst>
      <p:ext uri="{BB962C8B-B14F-4D97-AF65-F5344CB8AC3E}">
        <p14:creationId xmlns:p14="http://schemas.microsoft.com/office/powerpoint/2010/main" val="20598708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CE363D9-FF81-4249-9ED2-228A0081FA77}" type="datetimeFigureOut">
              <a:rPr lang="en-GB" smtClean="0"/>
              <a:t>18/07/2024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BF0DAC-6E57-463D-BA54-61C32C64F408}"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257968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CE363D9-FF81-4249-9ED2-228A0081FA77}" type="datetimeFigureOut">
              <a:rPr lang="en-GB" smtClean="0"/>
              <a:t>18/07/2024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BF0DAC-6E57-463D-BA54-61C32C64F408}" type="slidenum">
              <a:rPr lang="en-GB" smtClean="0"/>
              <a:t>‹#›</a:t>
            </a:fld>
            <a:endParaRPr lang="en-GB"/>
          </a:p>
        </p:txBody>
      </p:sp>
    </p:spTree>
    <p:extLst>
      <p:ext uri="{BB962C8B-B14F-4D97-AF65-F5344CB8AC3E}">
        <p14:creationId xmlns:p14="http://schemas.microsoft.com/office/powerpoint/2010/main" val="19843651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CE363D9-FF81-4249-9ED2-228A0081FA77}" type="datetimeFigureOut">
              <a:rPr lang="en-GB" smtClean="0"/>
              <a:t>18/07/2024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2BF0DAC-6E57-463D-BA54-61C32C64F408}" type="slidenum">
              <a:rPr lang="en-GB" smtClean="0"/>
              <a:t>‹#›</a:t>
            </a:fld>
            <a:endParaRPr lang="en-GB"/>
          </a:p>
        </p:txBody>
      </p:sp>
    </p:spTree>
    <p:extLst>
      <p:ext uri="{BB962C8B-B14F-4D97-AF65-F5344CB8AC3E}">
        <p14:creationId xmlns:p14="http://schemas.microsoft.com/office/powerpoint/2010/main" val="1970661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CE363D9-FF81-4249-9ED2-228A0081FA77}" type="datetimeFigureOut">
              <a:rPr lang="en-GB" smtClean="0"/>
              <a:t>18/07/2024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2BF0DAC-6E57-463D-BA54-61C32C64F408}" type="slidenum">
              <a:rPr lang="en-GB" smtClean="0"/>
              <a:t>‹#›</a:t>
            </a:fld>
            <a:endParaRPr lang="en-GB"/>
          </a:p>
        </p:txBody>
      </p:sp>
    </p:spTree>
    <p:extLst>
      <p:ext uri="{BB962C8B-B14F-4D97-AF65-F5344CB8AC3E}">
        <p14:creationId xmlns:p14="http://schemas.microsoft.com/office/powerpoint/2010/main" val="16528254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CE363D9-FF81-4249-9ED2-228A0081FA77}" type="datetimeFigureOut">
              <a:rPr lang="en-GB" smtClean="0"/>
              <a:t>18/07/2024</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42BF0DAC-6E57-463D-BA54-61C32C64F408}" type="slidenum">
              <a:rPr lang="en-GB" smtClean="0"/>
              <a:t>‹#›</a:t>
            </a:fld>
            <a:endParaRPr lang="en-GB"/>
          </a:p>
        </p:txBody>
      </p:sp>
    </p:spTree>
    <p:extLst>
      <p:ext uri="{BB962C8B-B14F-4D97-AF65-F5344CB8AC3E}">
        <p14:creationId xmlns:p14="http://schemas.microsoft.com/office/powerpoint/2010/main" val="36178931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CE363D9-FF81-4249-9ED2-228A0081FA77}" type="datetimeFigureOut">
              <a:rPr lang="en-GB" smtClean="0"/>
              <a:t>18/07/2024</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2BF0DAC-6E57-463D-BA54-61C32C64F408}" type="slidenum">
              <a:rPr lang="en-GB" smtClean="0"/>
              <a:t>‹#›</a:t>
            </a:fld>
            <a:endParaRPr lang="en-GB"/>
          </a:p>
        </p:txBody>
      </p:sp>
    </p:spTree>
    <p:extLst>
      <p:ext uri="{BB962C8B-B14F-4D97-AF65-F5344CB8AC3E}">
        <p14:creationId xmlns:p14="http://schemas.microsoft.com/office/powerpoint/2010/main" val="1917408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CE363D9-FF81-4249-9ED2-228A0081FA77}" type="datetimeFigureOut">
              <a:rPr lang="en-GB" smtClean="0"/>
              <a:t>18/07/2024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BF0DAC-6E57-463D-BA54-61C32C64F408}" type="slidenum">
              <a:rPr lang="en-GB" smtClean="0"/>
              <a:t>‹#›</a:t>
            </a:fld>
            <a:endParaRPr lang="en-GB"/>
          </a:p>
        </p:txBody>
      </p:sp>
    </p:spTree>
    <p:extLst>
      <p:ext uri="{BB962C8B-B14F-4D97-AF65-F5344CB8AC3E}">
        <p14:creationId xmlns:p14="http://schemas.microsoft.com/office/powerpoint/2010/main" val="30787785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CE363D9-FF81-4249-9ED2-228A0081FA77}" type="datetimeFigureOut">
              <a:rPr lang="en-GB" smtClean="0"/>
              <a:t>18/07/2024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BF0DAC-6E57-463D-BA54-61C32C64F408}" type="slidenum">
              <a:rPr lang="en-GB" smtClean="0"/>
              <a:t>‹#›</a:t>
            </a:fld>
            <a:endParaRPr lang="en-GB"/>
          </a:p>
        </p:txBody>
      </p:sp>
    </p:spTree>
    <p:extLst>
      <p:ext uri="{BB962C8B-B14F-4D97-AF65-F5344CB8AC3E}">
        <p14:creationId xmlns:p14="http://schemas.microsoft.com/office/powerpoint/2010/main" val="3654289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CE363D9-FF81-4249-9ED2-228A0081FA77}" type="datetimeFigureOut">
              <a:rPr lang="en-GB" smtClean="0"/>
              <a:t>18/07/2024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BF0DAC-6E57-463D-BA54-61C32C64F408}" type="slidenum">
              <a:rPr lang="en-GB" smtClean="0"/>
              <a:t>‹#›</a:t>
            </a:fld>
            <a:endParaRPr lang="en-GB"/>
          </a:p>
        </p:txBody>
      </p:sp>
    </p:spTree>
    <p:extLst>
      <p:ext uri="{BB962C8B-B14F-4D97-AF65-F5344CB8AC3E}">
        <p14:creationId xmlns:p14="http://schemas.microsoft.com/office/powerpoint/2010/main" val="34319487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CE363D9-FF81-4249-9ED2-228A0081FA77}" type="datetimeFigureOut">
              <a:rPr lang="en-GB" smtClean="0"/>
              <a:t>18/07/2024</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2BF0DAC-6E57-463D-BA54-61C32C64F408}"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0380180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F5DD-4807-3349-7E5E-2828DCF8C37A}"/>
              </a:ext>
            </a:extLst>
          </p:cNvPr>
          <p:cNvSpPr>
            <a:spLocks noGrp="1"/>
          </p:cNvSpPr>
          <p:nvPr>
            <p:ph type="ctrTitle"/>
          </p:nvPr>
        </p:nvSpPr>
        <p:spPr>
          <a:xfrm>
            <a:off x="1066800" y="153088"/>
            <a:ext cx="10058400" cy="2934669"/>
          </a:xfrm>
        </p:spPr>
        <p:txBody>
          <a:bodyPr>
            <a:normAutofit fontScale="90000"/>
          </a:bodyPr>
          <a:lstStyle/>
          <a:p>
            <a:pPr algn="ctr"/>
            <a:r>
              <a:rPr lang="en-GB" b="1" dirty="0">
                <a:solidFill>
                  <a:schemeClr val="accent2"/>
                </a:solidFill>
              </a:rPr>
              <a:t>WES Summer Reading Challenge</a:t>
            </a:r>
            <a:br>
              <a:rPr lang="en-GB" b="1" dirty="0">
                <a:solidFill>
                  <a:schemeClr val="accent2"/>
                </a:solidFill>
              </a:rPr>
            </a:br>
            <a:r>
              <a:rPr lang="en-GB" b="1" dirty="0">
                <a:solidFill>
                  <a:schemeClr val="accent2"/>
                </a:solidFill>
              </a:rPr>
              <a:t>2024</a:t>
            </a:r>
          </a:p>
        </p:txBody>
      </p:sp>
      <p:sp>
        <p:nvSpPr>
          <p:cNvPr id="3" name="Subtitle 2">
            <a:extLst>
              <a:ext uri="{FF2B5EF4-FFF2-40B4-BE49-F238E27FC236}">
                <a16:creationId xmlns:a16="http://schemas.microsoft.com/office/drawing/2014/main" id="{BD7B1F81-A498-849C-E755-2D91FFD1A952}"/>
              </a:ext>
            </a:extLst>
          </p:cNvPr>
          <p:cNvSpPr>
            <a:spLocks noGrp="1"/>
          </p:cNvSpPr>
          <p:nvPr>
            <p:ph type="subTitle" idx="1"/>
          </p:nvPr>
        </p:nvSpPr>
        <p:spPr>
          <a:xfrm>
            <a:off x="580505" y="4455621"/>
            <a:ext cx="11091949" cy="1905422"/>
          </a:xfrm>
        </p:spPr>
        <p:txBody>
          <a:bodyPr>
            <a:normAutofit fontScale="92500"/>
          </a:bodyPr>
          <a:lstStyle/>
          <a:p>
            <a:pPr marL="342900" indent="-342900">
              <a:buFont typeface="Wingdings" panose="05000000000000000000" pitchFamily="2" charset="2"/>
              <a:buChar char="v"/>
            </a:pPr>
            <a:r>
              <a:rPr lang="en-GB" b="1" dirty="0"/>
              <a:t>Read books (</a:t>
            </a:r>
            <a:r>
              <a:rPr lang="en-GB" b="1" i="1" dirty="0"/>
              <a:t>including use of the Eplatform</a:t>
            </a:r>
            <a:r>
              <a:rPr lang="en-GB" b="1" dirty="0"/>
              <a:t>) &amp; complete a book log</a:t>
            </a:r>
          </a:p>
          <a:p>
            <a:pPr marL="342900" indent="-342900">
              <a:buFont typeface="Wingdings" panose="05000000000000000000" pitchFamily="2" charset="2"/>
              <a:buChar char="v"/>
            </a:pPr>
            <a:r>
              <a:rPr lang="en-GB" b="1" dirty="0"/>
              <a:t>Fan art challenge </a:t>
            </a:r>
          </a:p>
          <a:p>
            <a:pPr marL="342900" indent="-342900">
              <a:buFont typeface="Wingdings" panose="05000000000000000000" pitchFamily="2" charset="2"/>
              <a:buChar char="v"/>
            </a:pPr>
            <a:r>
              <a:rPr lang="en-GB" b="1" dirty="0"/>
              <a:t>Book Report</a:t>
            </a:r>
          </a:p>
          <a:p>
            <a:pPr marL="342900" indent="-342900">
              <a:buFont typeface="Wingdings" panose="05000000000000000000" pitchFamily="2" charset="2"/>
              <a:buChar char="v"/>
            </a:pPr>
            <a:r>
              <a:rPr lang="en-GB" b="1" dirty="0"/>
              <a:t>Book bingo … and more! </a:t>
            </a:r>
          </a:p>
        </p:txBody>
      </p:sp>
      <p:pic>
        <p:nvPicPr>
          <p:cNvPr id="1026" name="Picture 2" descr="Summer Reading Challenge Stock Illustrations, Cliparts and Royalty Free Summer  Reading Challenge Vectors">
            <a:extLst>
              <a:ext uri="{FF2B5EF4-FFF2-40B4-BE49-F238E27FC236}">
                <a16:creationId xmlns:a16="http://schemas.microsoft.com/office/drawing/2014/main" id="{0F3CD11D-A948-3CB3-91EA-9040EA7088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56739" y="1408794"/>
            <a:ext cx="2476914" cy="274534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ook Clipart Images - Free Download on Freepik">
            <a:extLst>
              <a:ext uri="{FF2B5EF4-FFF2-40B4-BE49-F238E27FC236}">
                <a16:creationId xmlns:a16="http://schemas.microsoft.com/office/drawing/2014/main" id="{52882B18-5D2A-136E-00FF-A0F287EEFD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0250" y="1602341"/>
            <a:ext cx="2915013" cy="25518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94192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13409E-CC7D-3BB2-31EF-376498C748E3}"/>
              </a:ext>
            </a:extLst>
          </p:cNvPr>
          <p:cNvSpPr>
            <a:spLocks noGrp="1"/>
          </p:cNvSpPr>
          <p:nvPr>
            <p:ph type="title"/>
          </p:nvPr>
        </p:nvSpPr>
        <p:spPr>
          <a:xfrm>
            <a:off x="1066800" y="0"/>
            <a:ext cx="10058400" cy="1450757"/>
          </a:xfrm>
        </p:spPr>
        <p:txBody>
          <a:bodyPr/>
          <a:lstStyle/>
          <a:p>
            <a:pPr algn="ctr"/>
            <a:r>
              <a:rPr lang="en-GB" b="1" dirty="0">
                <a:solidFill>
                  <a:schemeClr val="accent2"/>
                </a:solidFill>
              </a:rPr>
              <a:t>WES Summer Reading Challenge 2024</a:t>
            </a:r>
          </a:p>
        </p:txBody>
      </p:sp>
      <p:sp>
        <p:nvSpPr>
          <p:cNvPr id="3" name="Content Placeholder 2">
            <a:extLst>
              <a:ext uri="{FF2B5EF4-FFF2-40B4-BE49-F238E27FC236}">
                <a16:creationId xmlns:a16="http://schemas.microsoft.com/office/drawing/2014/main" id="{B9E25D2D-7607-751A-8D27-729F7DF45D8B}"/>
              </a:ext>
            </a:extLst>
          </p:cNvPr>
          <p:cNvSpPr>
            <a:spLocks noGrp="1"/>
          </p:cNvSpPr>
          <p:nvPr>
            <p:ph idx="1"/>
          </p:nvPr>
        </p:nvSpPr>
        <p:spPr>
          <a:xfrm>
            <a:off x="182880" y="2096494"/>
            <a:ext cx="4243346" cy="4023360"/>
          </a:xfrm>
        </p:spPr>
        <p:txBody>
          <a:bodyPr>
            <a:normAutofit fontScale="92500" lnSpcReduction="10000"/>
          </a:bodyPr>
          <a:lstStyle/>
          <a:p>
            <a:r>
              <a:rPr lang="en-GB" sz="2800" dirty="0"/>
              <a:t>Over the summer holidays, try to complete at least one of the following reading challenges. </a:t>
            </a:r>
          </a:p>
          <a:p>
            <a:r>
              <a:rPr lang="en-GB" sz="2800" dirty="0"/>
              <a:t>Have a careful look at the options as some are more creative – some are artistic, some are linked to particular subjects you may be interested in and some have prizes up for grabs if you complete them well! </a:t>
            </a:r>
          </a:p>
          <a:p>
            <a:endParaRPr lang="en-GB" sz="2800" dirty="0"/>
          </a:p>
          <a:p>
            <a:endParaRPr lang="en-GB" sz="2800" dirty="0"/>
          </a:p>
        </p:txBody>
      </p:sp>
      <p:sp>
        <p:nvSpPr>
          <p:cNvPr id="4" name="Content Placeholder 2">
            <a:extLst>
              <a:ext uri="{FF2B5EF4-FFF2-40B4-BE49-F238E27FC236}">
                <a16:creationId xmlns:a16="http://schemas.microsoft.com/office/drawing/2014/main" id="{039384CC-302F-2E71-CED0-A3BF6359461D}"/>
              </a:ext>
            </a:extLst>
          </p:cNvPr>
          <p:cNvSpPr txBox="1">
            <a:spLocks/>
          </p:cNvSpPr>
          <p:nvPr/>
        </p:nvSpPr>
        <p:spPr>
          <a:xfrm>
            <a:off x="4691270" y="1868556"/>
            <a:ext cx="7463624" cy="4479235"/>
          </a:xfrm>
          <a:prstGeom prst="rect">
            <a:avLst/>
          </a:prstGeom>
        </p:spPr>
        <p:txBody>
          <a:bodyPr vert="horz" lIns="0" tIns="45720" rIns="0" bIns="45720" rtlCol="0">
            <a:normAutofit fontScale="92500" lnSpcReduction="2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lgn="ctr"/>
            <a:r>
              <a:rPr lang="en-GB" sz="2800" b="1" dirty="0">
                <a:solidFill>
                  <a:schemeClr val="accent2"/>
                </a:solidFill>
              </a:rPr>
              <a:t>Our WES Reading Challenges</a:t>
            </a:r>
            <a:endParaRPr lang="en-GB" sz="2800" dirty="0"/>
          </a:p>
          <a:p>
            <a:pPr>
              <a:buFont typeface="Wingdings" panose="05000000000000000000" pitchFamily="2" charset="2"/>
              <a:buChar char="q"/>
            </a:pPr>
            <a:r>
              <a:rPr lang="en-GB" sz="2800" dirty="0"/>
              <a:t> Read a book from the challenge list and write a review to be used in our library</a:t>
            </a:r>
          </a:p>
          <a:p>
            <a:pPr>
              <a:buFont typeface="Wingdings" panose="05000000000000000000" pitchFamily="2" charset="2"/>
              <a:buChar char="q"/>
            </a:pPr>
            <a:r>
              <a:rPr lang="en-GB" sz="2800" dirty="0"/>
              <a:t> Use the Eplatform to read or listen to a book</a:t>
            </a:r>
          </a:p>
          <a:p>
            <a:pPr>
              <a:buFont typeface="Wingdings" panose="05000000000000000000" pitchFamily="2" charset="2"/>
              <a:buChar char="q"/>
            </a:pPr>
            <a:r>
              <a:rPr lang="en-GB" sz="2800" dirty="0"/>
              <a:t> Complete the Fan Art challenge for a prize in September.</a:t>
            </a:r>
          </a:p>
          <a:p>
            <a:pPr>
              <a:buFont typeface="Wingdings" panose="05000000000000000000" pitchFamily="2" charset="2"/>
              <a:buChar char="q"/>
            </a:pPr>
            <a:r>
              <a:rPr lang="en-GB" sz="2800" dirty="0"/>
              <a:t> Write a book review</a:t>
            </a:r>
          </a:p>
          <a:p>
            <a:pPr>
              <a:buFont typeface="Wingdings" panose="05000000000000000000" pitchFamily="2" charset="2"/>
              <a:buChar char="q"/>
            </a:pPr>
            <a:r>
              <a:rPr lang="en-GB" sz="2800" dirty="0"/>
              <a:t> Complete the Book BINGO challenge</a:t>
            </a:r>
          </a:p>
          <a:p>
            <a:pPr>
              <a:buFont typeface="Wingdings" panose="05000000000000000000" pitchFamily="2" charset="2"/>
              <a:buChar char="q"/>
            </a:pPr>
            <a:r>
              <a:rPr lang="en-GB" sz="2800" dirty="0"/>
              <a:t>Complete a book linked to a particular subject</a:t>
            </a:r>
          </a:p>
          <a:p>
            <a:pPr>
              <a:buFont typeface="Wingdings" panose="05000000000000000000" pitchFamily="2" charset="2"/>
              <a:buChar char="q"/>
            </a:pPr>
            <a:r>
              <a:rPr lang="en-GB" sz="2800" dirty="0"/>
              <a:t> Photograph of you reading a book in an interesting or unusual location </a:t>
            </a:r>
          </a:p>
        </p:txBody>
      </p:sp>
    </p:spTree>
    <p:extLst>
      <p:ext uri="{BB962C8B-B14F-4D97-AF65-F5344CB8AC3E}">
        <p14:creationId xmlns:p14="http://schemas.microsoft.com/office/powerpoint/2010/main" val="21822645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DE12D-CC46-E30F-CC55-B66720B8EAA9}"/>
              </a:ext>
            </a:extLst>
          </p:cNvPr>
          <p:cNvSpPr>
            <a:spLocks noGrp="1"/>
          </p:cNvSpPr>
          <p:nvPr>
            <p:ph type="title"/>
          </p:nvPr>
        </p:nvSpPr>
        <p:spPr/>
        <p:txBody>
          <a:bodyPr>
            <a:normAutofit/>
          </a:bodyPr>
          <a:lstStyle/>
          <a:p>
            <a:r>
              <a:rPr lang="en-GB" b="1" dirty="0">
                <a:solidFill>
                  <a:schemeClr val="accent2"/>
                </a:solidFill>
              </a:rPr>
              <a:t>Challenge 1: </a:t>
            </a:r>
            <a:br>
              <a:rPr lang="en-GB" b="1" dirty="0">
                <a:solidFill>
                  <a:schemeClr val="accent2"/>
                </a:solidFill>
              </a:rPr>
            </a:br>
            <a:r>
              <a:rPr lang="en-GB" b="1" dirty="0">
                <a:solidFill>
                  <a:schemeClr val="accent2"/>
                </a:solidFill>
              </a:rPr>
              <a:t>Book challenge &amp; Review</a:t>
            </a:r>
          </a:p>
        </p:txBody>
      </p:sp>
      <p:graphicFrame>
        <p:nvGraphicFramePr>
          <p:cNvPr id="4" name="Content Placeholder 3">
            <a:extLst>
              <a:ext uri="{FF2B5EF4-FFF2-40B4-BE49-F238E27FC236}">
                <a16:creationId xmlns:a16="http://schemas.microsoft.com/office/drawing/2014/main" id="{05D25888-A06B-5893-E739-CB04338E1F79}"/>
              </a:ext>
            </a:extLst>
          </p:cNvPr>
          <p:cNvGraphicFramePr>
            <a:graphicFrameLocks noGrp="1"/>
          </p:cNvGraphicFramePr>
          <p:nvPr>
            <p:ph idx="1"/>
            <p:extLst>
              <p:ext uri="{D42A27DB-BD31-4B8C-83A1-F6EECF244321}">
                <p14:modId xmlns:p14="http://schemas.microsoft.com/office/powerpoint/2010/main" val="3817717560"/>
              </p:ext>
            </p:extLst>
          </p:nvPr>
        </p:nvGraphicFramePr>
        <p:xfrm>
          <a:off x="1097280" y="2064688"/>
          <a:ext cx="4455381" cy="3840480"/>
        </p:xfrm>
        <a:graphic>
          <a:graphicData uri="http://schemas.openxmlformats.org/drawingml/2006/table">
            <a:tbl>
              <a:tblPr firstRow="1" bandRow="1">
                <a:tableStyleId>{5940675A-B579-460E-94D1-54222C63F5DA}</a:tableStyleId>
              </a:tblPr>
              <a:tblGrid>
                <a:gridCol w="4455381">
                  <a:extLst>
                    <a:ext uri="{9D8B030D-6E8A-4147-A177-3AD203B41FA5}">
                      <a16:colId xmlns:a16="http://schemas.microsoft.com/office/drawing/2014/main" val="758238799"/>
                    </a:ext>
                  </a:extLst>
                </a:gridCol>
              </a:tblGrid>
              <a:tr h="370840">
                <a:tc>
                  <a:txBody>
                    <a:bodyPr/>
                    <a:lstStyle/>
                    <a:p>
                      <a:pPr algn="ctr"/>
                      <a:r>
                        <a:rPr lang="en-GB" sz="2400" b="1" dirty="0">
                          <a:solidFill>
                            <a:schemeClr val="accent2"/>
                          </a:solidFill>
                        </a:rPr>
                        <a:t>Challenge 1</a:t>
                      </a:r>
                    </a:p>
                  </a:txBody>
                  <a:tcPr/>
                </a:tc>
                <a:extLst>
                  <a:ext uri="{0D108BD9-81ED-4DB2-BD59-A6C34878D82A}">
                    <a16:rowId xmlns:a16="http://schemas.microsoft.com/office/drawing/2014/main" val="2599240551"/>
                  </a:ext>
                </a:extLst>
              </a:tr>
              <a:tr h="370840">
                <a:tc>
                  <a:txBody>
                    <a:bodyPr/>
                    <a:lstStyle/>
                    <a:p>
                      <a:r>
                        <a:rPr lang="en-GB" sz="2400" dirty="0"/>
                        <a:t>Read the first book in a series</a:t>
                      </a:r>
                    </a:p>
                  </a:txBody>
                  <a:tcPr/>
                </a:tc>
                <a:extLst>
                  <a:ext uri="{0D108BD9-81ED-4DB2-BD59-A6C34878D82A}">
                    <a16:rowId xmlns:a16="http://schemas.microsoft.com/office/drawing/2014/main" val="3036248602"/>
                  </a:ext>
                </a:extLst>
              </a:tr>
              <a:tr h="370840">
                <a:tc>
                  <a:txBody>
                    <a:bodyPr/>
                    <a:lstStyle/>
                    <a:p>
                      <a:r>
                        <a:rPr lang="en-GB" sz="2400" dirty="0"/>
                        <a:t>Read a book with a colourful cover</a:t>
                      </a:r>
                    </a:p>
                  </a:txBody>
                  <a:tcPr/>
                </a:tc>
                <a:extLst>
                  <a:ext uri="{0D108BD9-81ED-4DB2-BD59-A6C34878D82A}">
                    <a16:rowId xmlns:a16="http://schemas.microsoft.com/office/drawing/2014/main" val="774105183"/>
                  </a:ext>
                </a:extLst>
              </a:tr>
              <a:tr h="370840">
                <a:tc>
                  <a:txBody>
                    <a:bodyPr/>
                    <a:lstStyle/>
                    <a:p>
                      <a:r>
                        <a:rPr lang="en-GB" sz="2400" dirty="0"/>
                        <a:t>Read a book set in another country</a:t>
                      </a:r>
                    </a:p>
                  </a:txBody>
                  <a:tcPr/>
                </a:tc>
                <a:extLst>
                  <a:ext uri="{0D108BD9-81ED-4DB2-BD59-A6C34878D82A}">
                    <a16:rowId xmlns:a16="http://schemas.microsoft.com/office/drawing/2014/main" val="4120388104"/>
                  </a:ext>
                </a:extLst>
              </a:tr>
              <a:tr h="370840">
                <a:tc>
                  <a:txBody>
                    <a:bodyPr/>
                    <a:lstStyle/>
                    <a:p>
                      <a:r>
                        <a:rPr lang="en-GB" sz="2400" dirty="0"/>
                        <a:t>Read a book about a journey</a:t>
                      </a:r>
                    </a:p>
                  </a:txBody>
                  <a:tcPr/>
                </a:tc>
                <a:extLst>
                  <a:ext uri="{0D108BD9-81ED-4DB2-BD59-A6C34878D82A}">
                    <a16:rowId xmlns:a16="http://schemas.microsoft.com/office/drawing/2014/main" val="735537415"/>
                  </a:ext>
                </a:extLst>
              </a:tr>
              <a:tr h="370840">
                <a:tc>
                  <a:txBody>
                    <a:bodyPr/>
                    <a:lstStyle/>
                    <a:p>
                      <a:r>
                        <a:rPr lang="en-GB" sz="2400" dirty="0"/>
                        <a:t>Read a book that was made into a film</a:t>
                      </a:r>
                    </a:p>
                  </a:txBody>
                  <a:tcPr/>
                </a:tc>
                <a:extLst>
                  <a:ext uri="{0D108BD9-81ED-4DB2-BD59-A6C34878D82A}">
                    <a16:rowId xmlns:a16="http://schemas.microsoft.com/office/drawing/2014/main" val="1372129647"/>
                  </a:ext>
                </a:extLst>
              </a:tr>
            </a:tbl>
          </a:graphicData>
        </a:graphic>
      </p:graphicFrame>
      <p:sp>
        <p:nvSpPr>
          <p:cNvPr id="5" name="TextBox 4">
            <a:extLst>
              <a:ext uri="{FF2B5EF4-FFF2-40B4-BE49-F238E27FC236}">
                <a16:creationId xmlns:a16="http://schemas.microsoft.com/office/drawing/2014/main" id="{ACC85854-754B-507E-E57D-97905BF64E61}"/>
              </a:ext>
            </a:extLst>
          </p:cNvPr>
          <p:cNvSpPr txBox="1"/>
          <p:nvPr/>
        </p:nvSpPr>
        <p:spPr>
          <a:xfrm>
            <a:off x="5804452" y="2011389"/>
            <a:ext cx="6228521" cy="1631216"/>
          </a:xfrm>
          <a:prstGeom prst="rect">
            <a:avLst/>
          </a:prstGeom>
          <a:noFill/>
        </p:spPr>
        <p:txBody>
          <a:bodyPr wrap="square" rtlCol="0">
            <a:spAutoFit/>
          </a:bodyPr>
          <a:lstStyle/>
          <a:p>
            <a:r>
              <a:rPr lang="en-GB" sz="2000" b="1" dirty="0">
                <a:solidFill>
                  <a:schemeClr val="accent2"/>
                </a:solidFill>
              </a:rPr>
              <a:t>For Challenge 1, choose one (or more!) of the options listed. </a:t>
            </a:r>
          </a:p>
          <a:p>
            <a:r>
              <a:rPr lang="en-GB" sz="2000" b="1" dirty="0">
                <a:solidFill>
                  <a:schemeClr val="accent2"/>
                </a:solidFill>
              </a:rPr>
              <a:t>Read your chosen book and then complete a review on the table provided and hand in to Ms. Nunnery. You might be selected for a prize!  </a:t>
            </a:r>
          </a:p>
        </p:txBody>
      </p:sp>
      <p:pic>
        <p:nvPicPr>
          <p:cNvPr id="1026" name="Picture 2" descr="Home Reading challenge – St Mary's C.E. Primary School, Shawbury">
            <a:extLst>
              <a:ext uri="{FF2B5EF4-FFF2-40B4-BE49-F238E27FC236}">
                <a16:creationId xmlns:a16="http://schemas.microsoft.com/office/drawing/2014/main" id="{EF325EEB-93DA-6B61-9140-C26E02DBF5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91206" y="3971458"/>
            <a:ext cx="2289976" cy="223953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Reading A2 – Our English blog">
            <a:extLst>
              <a:ext uri="{FF2B5EF4-FFF2-40B4-BE49-F238E27FC236}">
                <a16:creationId xmlns:a16="http://schemas.microsoft.com/office/drawing/2014/main" id="{E261CA48-7244-0A55-5715-B2971A4164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4453" y="3642605"/>
            <a:ext cx="2289976" cy="2289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57173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FC456DF-A7F6-BB2C-E918-3D33BB4FDA42}"/>
              </a:ext>
            </a:extLst>
          </p:cNvPr>
          <p:cNvSpPr>
            <a:spLocks noGrp="1"/>
          </p:cNvSpPr>
          <p:nvPr>
            <p:ph type="title" idx="4294967295"/>
          </p:nvPr>
        </p:nvSpPr>
        <p:spPr>
          <a:xfrm>
            <a:off x="0" y="0"/>
            <a:ext cx="10058400" cy="755650"/>
          </a:xfrm>
        </p:spPr>
        <p:txBody>
          <a:bodyPr/>
          <a:lstStyle/>
          <a:p>
            <a:pPr algn="ctr"/>
            <a:r>
              <a:rPr lang="en-GB" b="1" dirty="0">
                <a:solidFill>
                  <a:schemeClr val="accent2"/>
                </a:solidFill>
              </a:rPr>
              <a:t>Challenge 1: Book Record</a:t>
            </a:r>
          </a:p>
        </p:txBody>
      </p:sp>
      <p:graphicFrame>
        <p:nvGraphicFramePr>
          <p:cNvPr id="5" name="Table 5">
            <a:extLst>
              <a:ext uri="{FF2B5EF4-FFF2-40B4-BE49-F238E27FC236}">
                <a16:creationId xmlns:a16="http://schemas.microsoft.com/office/drawing/2014/main" id="{6CD2CF1D-DE97-DD1C-A825-0F934B822763}"/>
              </a:ext>
            </a:extLst>
          </p:cNvPr>
          <p:cNvGraphicFramePr>
            <a:graphicFrameLocks noGrp="1"/>
          </p:cNvGraphicFramePr>
          <p:nvPr>
            <p:extLst>
              <p:ext uri="{D42A27DB-BD31-4B8C-83A1-F6EECF244321}">
                <p14:modId xmlns:p14="http://schemas.microsoft.com/office/powerpoint/2010/main" val="1534901986"/>
              </p:ext>
            </p:extLst>
          </p:nvPr>
        </p:nvGraphicFramePr>
        <p:xfrm>
          <a:off x="556591" y="755375"/>
          <a:ext cx="11304104" cy="5582920"/>
        </p:xfrm>
        <a:graphic>
          <a:graphicData uri="http://schemas.openxmlformats.org/drawingml/2006/table">
            <a:tbl>
              <a:tblPr firstRow="1" bandRow="1">
                <a:tableStyleId>{5940675A-B579-460E-94D1-54222C63F5DA}</a:tableStyleId>
              </a:tblPr>
              <a:tblGrid>
                <a:gridCol w="3768035">
                  <a:extLst>
                    <a:ext uri="{9D8B030D-6E8A-4147-A177-3AD203B41FA5}">
                      <a16:colId xmlns:a16="http://schemas.microsoft.com/office/drawing/2014/main" val="2029838664"/>
                    </a:ext>
                  </a:extLst>
                </a:gridCol>
                <a:gridCol w="2076173">
                  <a:extLst>
                    <a:ext uri="{9D8B030D-6E8A-4147-A177-3AD203B41FA5}">
                      <a16:colId xmlns:a16="http://schemas.microsoft.com/office/drawing/2014/main" val="3065092157"/>
                    </a:ext>
                  </a:extLst>
                </a:gridCol>
                <a:gridCol w="5459896">
                  <a:extLst>
                    <a:ext uri="{9D8B030D-6E8A-4147-A177-3AD203B41FA5}">
                      <a16:colId xmlns:a16="http://schemas.microsoft.com/office/drawing/2014/main" val="1634230035"/>
                    </a:ext>
                  </a:extLst>
                </a:gridCol>
              </a:tblGrid>
              <a:tr h="370840">
                <a:tc>
                  <a:txBody>
                    <a:bodyPr/>
                    <a:lstStyle/>
                    <a:p>
                      <a:r>
                        <a:rPr lang="en-GB" b="1" dirty="0"/>
                        <a:t>Name:</a:t>
                      </a:r>
                    </a:p>
                    <a:p>
                      <a:r>
                        <a:rPr lang="en-GB" b="1" dirty="0"/>
                        <a:t>Year/Tutor:</a:t>
                      </a:r>
                    </a:p>
                  </a:txBody>
                  <a:tcPr/>
                </a:tc>
                <a:tc gridSpan="2">
                  <a:txBody>
                    <a:bodyPr/>
                    <a:lstStyle/>
                    <a:p>
                      <a:endParaRPr lang="en-GB" dirty="0"/>
                    </a:p>
                  </a:txBody>
                  <a:tcPr>
                    <a:solidFill>
                      <a:schemeClr val="bg1">
                        <a:lumMod val="75000"/>
                      </a:schemeClr>
                    </a:solidFill>
                  </a:tcPr>
                </a:tc>
                <a:tc hMerge="1">
                  <a:txBody>
                    <a:bodyPr/>
                    <a:lstStyle/>
                    <a:p>
                      <a:endParaRPr lang="en-GB" dirty="0"/>
                    </a:p>
                  </a:txBody>
                  <a:tcPr/>
                </a:tc>
                <a:extLst>
                  <a:ext uri="{0D108BD9-81ED-4DB2-BD59-A6C34878D82A}">
                    <a16:rowId xmlns:a16="http://schemas.microsoft.com/office/drawing/2014/main" val="2381155136"/>
                  </a:ext>
                </a:extLst>
              </a:tr>
              <a:tr h="370840">
                <a:tc>
                  <a:txBody>
                    <a:bodyPr/>
                    <a:lstStyle/>
                    <a:p>
                      <a:pPr algn="ctr"/>
                      <a:r>
                        <a:rPr lang="en-GB" b="1" dirty="0"/>
                        <a:t>Challenge</a:t>
                      </a:r>
                    </a:p>
                  </a:txBody>
                  <a:tcPr/>
                </a:tc>
                <a:tc>
                  <a:txBody>
                    <a:bodyPr/>
                    <a:lstStyle/>
                    <a:p>
                      <a:pPr algn="ctr"/>
                      <a:r>
                        <a:rPr lang="en-GB" b="1" dirty="0"/>
                        <a:t>Book Title &amp; Author</a:t>
                      </a:r>
                    </a:p>
                  </a:txBody>
                  <a:tcPr/>
                </a:tc>
                <a:tc>
                  <a:txBody>
                    <a:bodyPr/>
                    <a:lstStyle/>
                    <a:p>
                      <a:pPr algn="ctr"/>
                      <a:r>
                        <a:rPr lang="en-GB" b="1" dirty="0"/>
                        <a:t>Your thoughts, likes and dislikes about the book/topic</a:t>
                      </a:r>
                    </a:p>
                  </a:txBody>
                  <a:tcPr/>
                </a:tc>
                <a:extLst>
                  <a:ext uri="{0D108BD9-81ED-4DB2-BD59-A6C34878D82A}">
                    <a16:rowId xmlns:a16="http://schemas.microsoft.com/office/drawing/2014/main" val="698697651"/>
                  </a:ext>
                </a:extLst>
              </a:tr>
              <a:tr h="370840">
                <a:tc>
                  <a:txBody>
                    <a:bodyPr/>
                    <a:lstStyle/>
                    <a:p>
                      <a:r>
                        <a:rPr lang="en-GB" dirty="0"/>
                        <a:t>Read the first book in a series</a:t>
                      </a:r>
                    </a:p>
                  </a:txBody>
                  <a:tcPr/>
                </a:tc>
                <a:tc>
                  <a:txBody>
                    <a:bodyPr/>
                    <a:lstStyle/>
                    <a:p>
                      <a:endParaRPr lang="en-GB" dirty="0"/>
                    </a:p>
                    <a:p>
                      <a:endParaRPr lang="en-GB" dirty="0"/>
                    </a:p>
                    <a:p>
                      <a:endParaRPr lang="en-GB" dirty="0"/>
                    </a:p>
                  </a:txBody>
                  <a:tcPr/>
                </a:tc>
                <a:tc>
                  <a:txBody>
                    <a:bodyPr/>
                    <a:lstStyle/>
                    <a:p>
                      <a:endParaRPr lang="en-GB" dirty="0"/>
                    </a:p>
                  </a:txBody>
                  <a:tcPr/>
                </a:tc>
                <a:extLst>
                  <a:ext uri="{0D108BD9-81ED-4DB2-BD59-A6C34878D82A}">
                    <a16:rowId xmlns:a16="http://schemas.microsoft.com/office/drawing/2014/main" val="1591986603"/>
                  </a:ext>
                </a:extLst>
              </a:tr>
              <a:tr h="370840">
                <a:tc>
                  <a:txBody>
                    <a:bodyPr/>
                    <a:lstStyle/>
                    <a:p>
                      <a:r>
                        <a:rPr lang="en-GB" dirty="0"/>
                        <a:t>Read a book with a colourful cover</a:t>
                      </a:r>
                    </a:p>
                  </a:txBody>
                  <a:tcPr/>
                </a:tc>
                <a:tc>
                  <a:txBody>
                    <a:bodyPr/>
                    <a:lstStyle/>
                    <a:p>
                      <a:endParaRPr lang="en-GB" dirty="0"/>
                    </a:p>
                    <a:p>
                      <a:endParaRPr lang="en-GB" dirty="0"/>
                    </a:p>
                    <a:p>
                      <a:endParaRPr lang="en-GB" dirty="0"/>
                    </a:p>
                  </a:txBody>
                  <a:tcPr/>
                </a:tc>
                <a:tc>
                  <a:txBody>
                    <a:bodyPr/>
                    <a:lstStyle/>
                    <a:p>
                      <a:endParaRPr lang="en-GB"/>
                    </a:p>
                  </a:txBody>
                  <a:tcPr/>
                </a:tc>
                <a:extLst>
                  <a:ext uri="{0D108BD9-81ED-4DB2-BD59-A6C34878D82A}">
                    <a16:rowId xmlns:a16="http://schemas.microsoft.com/office/drawing/2014/main" val="22233481"/>
                  </a:ext>
                </a:extLst>
              </a:tr>
              <a:tr h="370840">
                <a:tc>
                  <a:txBody>
                    <a:bodyPr/>
                    <a:lstStyle/>
                    <a:p>
                      <a:r>
                        <a:rPr lang="en-GB" dirty="0"/>
                        <a:t>Read a book set in another country</a:t>
                      </a:r>
                    </a:p>
                  </a:txBody>
                  <a:tcPr/>
                </a:tc>
                <a:tc>
                  <a:txBody>
                    <a:bodyPr/>
                    <a:lstStyle/>
                    <a:p>
                      <a:endParaRPr lang="en-GB"/>
                    </a:p>
                  </a:txBody>
                  <a:tcPr/>
                </a:tc>
                <a:tc>
                  <a:txBody>
                    <a:bodyPr/>
                    <a:lstStyle/>
                    <a:p>
                      <a:endParaRPr lang="en-GB" dirty="0"/>
                    </a:p>
                    <a:p>
                      <a:endParaRPr lang="en-GB" dirty="0"/>
                    </a:p>
                    <a:p>
                      <a:endParaRPr lang="en-GB" dirty="0"/>
                    </a:p>
                  </a:txBody>
                  <a:tcPr/>
                </a:tc>
                <a:extLst>
                  <a:ext uri="{0D108BD9-81ED-4DB2-BD59-A6C34878D82A}">
                    <a16:rowId xmlns:a16="http://schemas.microsoft.com/office/drawing/2014/main" val="2866820053"/>
                  </a:ext>
                </a:extLst>
              </a:tr>
              <a:tr h="370840">
                <a:tc>
                  <a:txBody>
                    <a:bodyPr/>
                    <a:lstStyle/>
                    <a:p>
                      <a:r>
                        <a:rPr lang="en-GB" dirty="0"/>
                        <a:t>Read a book about a journey</a:t>
                      </a:r>
                    </a:p>
                  </a:txBody>
                  <a:tcPr/>
                </a:tc>
                <a:tc>
                  <a:txBody>
                    <a:bodyPr/>
                    <a:lstStyle/>
                    <a:p>
                      <a:endParaRPr lang="en-GB" dirty="0"/>
                    </a:p>
                    <a:p>
                      <a:endParaRPr lang="en-GB" dirty="0"/>
                    </a:p>
                    <a:p>
                      <a:endParaRPr lang="en-GB" dirty="0"/>
                    </a:p>
                  </a:txBody>
                  <a:tcPr/>
                </a:tc>
                <a:tc>
                  <a:txBody>
                    <a:bodyPr/>
                    <a:lstStyle/>
                    <a:p>
                      <a:endParaRPr lang="en-GB"/>
                    </a:p>
                  </a:txBody>
                  <a:tcPr/>
                </a:tc>
                <a:extLst>
                  <a:ext uri="{0D108BD9-81ED-4DB2-BD59-A6C34878D82A}">
                    <a16:rowId xmlns:a16="http://schemas.microsoft.com/office/drawing/2014/main" val="1475227216"/>
                  </a:ext>
                </a:extLst>
              </a:tr>
              <a:tr h="370840">
                <a:tc>
                  <a:txBody>
                    <a:bodyPr/>
                    <a:lstStyle/>
                    <a:p>
                      <a:r>
                        <a:rPr lang="en-GB" dirty="0"/>
                        <a:t>Read a book that was made into a film</a:t>
                      </a:r>
                    </a:p>
                  </a:txBody>
                  <a:tcPr/>
                </a:tc>
                <a:tc>
                  <a:txBody>
                    <a:bodyPr/>
                    <a:lstStyle/>
                    <a:p>
                      <a:endParaRPr lang="en-GB" dirty="0"/>
                    </a:p>
                  </a:txBody>
                  <a:tcPr/>
                </a:tc>
                <a:tc>
                  <a:txBody>
                    <a:bodyPr/>
                    <a:lstStyle/>
                    <a:p>
                      <a:endParaRPr lang="en-GB" dirty="0"/>
                    </a:p>
                    <a:p>
                      <a:endParaRPr lang="en-GB" dirty="0"/>
                    </a:p>
                    <a:p>
                      <a:endParaRPr lang="en-GB" dirty="0"/>
                    </a:p>
                  </a:txBody>
                  <a:tcPr/>
                </a:tc>
                <a:extLst>
                  <a:ext uri="{0D108BD9-81ED-4DB2-BD59-A6C34878D82A}">
                    <a16:rowId xmlns:a16="http://schemas.microsoft.com/office/drawing/2014/main" val="3414533324"/>
                  </a:ext>
                </a:extLst>
              </a:tr>
            </a:tbl>
          </a:graphicData>
        </a:graphic>
      </p:graphicFrame>
    </p:spTree>
    <p:extLst>
      <p:ext uri="{BB962C8B-B14F-4D97-AF65-F5344CB8AC3E}">
        <p14:creationId xmlns:p14="http://schemas.microsoft.com/office/powerpoint/2010/main" val="24214729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DE12D-CC46-E30F-CC55-B66720B8EAA9}"/>
              </a:ext>
            </a:extLst>
          </p:cNvPr>
          <p:cNvSpPr>
            <a:spLocks noGrp="1"/>
          </p:cNvSpPr>
          <p:nvPr>
            <p:ph type="title"/>
          </p:nvPr>
        </p:nvSpPr>
        <p:spPr>
          <a:xfrm>
            <a:off x="154520" y="219803"/>
            <a:ext cx="10058400" cy="1450757"/>
          </a:xfrm>
        </p:spPr>
        <p:txBody>
          <a:bodyPr>
            <a:normAutofit/>
          </a:bodyPr>
          <a:lstStyle/>
          <a:p>
            <a:r>
              <a:rPr lang="en-GB" b="1" dirty="0">
                <a:solidFill>
                  <a:schemeClr val="accent2"/>
                </a:solidFill>
              </a:rPr>
              <a:t>Challenge 2: </a:t>
            </a:r>
            <a:br>
              <a:rPr lang="en-GB" b="1" dirty="0">
                <a:solidFill>
                  <a:schemeClr val="accent2"/>
                </a:solidFill>
              </a:rPr>
            </a:br>
            <a:r>
              <a:rPr lang="en-GB" b="1" dirty="0">
                <a:solidFill>
                  <a:schemeClr val="accent2"/>
                </a:solidFill>
              </a:rPr>
              <a:t>Eplatform</a:t>
            </a:r>
          </a:p>
        </p:txBody>
      </p:sp>
      <p:sp>
        <p:nvSpPr>
          <p:cNvPr id="3" name="Content Placeholder 2">
            <a:extLst>
              <a:ext uri="{FF2B5EF4-FFF2-40B4-BE49-F238E27FC236}">
                <a16:creationId xmlns:a16="http://schemas.microsoft.com/office/drawing/2014/main" id="{8ADAD2F6-ABDC-010D-2C99-E4FE9E6B1EB0}"/>
              </a:ext>
            </a:extLst>
          </p:cNvPr>
          <p:cNvSpPr>
            <a:spLocks noGrp="1"/>
          </p:cNvSpPr>
          <p:nvPr>
            <p:ph idx="1"/>
          </p:nvPr>
        </p:nvSpPr>
        <p:spPr>
          <a:xfrm>
            <a:off x="5455345" y="45524"/>
            <a:ext cx="6577630" cy="1647288"/>
          </a:xfrm>
        </p:spPr>
        <p:txBody>
          <a:bodyPr>
            <a:normAutofit lnSpcReduction="10000"/>
          </a:bodyPr>
          <a:lstStyle/>
          <a:p>
            <a:r>
              <a:rPr lang="en-GB" sz="1800" b="1" dirty="0">
                <a:solidFill>
                  <a:schemeClr val="accent2"/>
                </a:solidFill>
              </a:rPr>
              <a:t>Eplatform</a:t>
            </a:r>
          </a:p>
          <a:p>
            <a:r>
              <a:rPr lang="en-GB" sz="1800" b="1" dirty="0">
                <a:solidFill>
                  <a:schemeClr val="accent2"/>
                </a:solidFill>
              </a:rPr>
              <a:t>Our Eplatform access allows you to listen to audiobooks as well as read them! This challenge requires you to select at least one book or audiobook from our Eplatform and read it/listen to it over summer. Complete the reading log and hand it in to Ms. Nunnery/Miss King. You might win a prize! </a:t>
            </a:r>
          </a:p>
          <a:p>
            <a:endParaRPr lang="en-GB" sz="1800" dirty="0"/>
          </a:p>
          <a:p>
            <a:endParaRPr lang="en-GB" sz="1800" dirty="0"/>
          </a:p>
        </p:txBody>
      </p:sp>
      <p:pic>
        <p:nvPicPr>
          <p:cNvPr id="2050" name="Picture 2" descr="6,700+ Audiobook Stock Illustrations, Royalty-Free Vector Graphics &amp; Clip  Art - iStock | Audiobook ebook, Audiobook icon, Audiobook mockup">
            <a:extLst>
              <a:ext uri="{FF2B5EF4-FFF2-40B4-BE49-F238E27FC236}">
                <a16:creationId xmlns:a16="http://schemas.microsoft.com/office/drawing/2014/main" id="{839673AE-605B-40D5-5A89-089A9F9896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91990" y="29457"/>
            <a:ext cx="1663355" cy="166335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D22346B3-EBC2-8B18-CC2F-8B08963A1FBB}"/>
              </a:ext>
            </a:extLst>
          </p:cNvPr>
          <p:cNvPicPr>
            <a:picLocks noChangeAspect="1"/>
          </p:cNvPicPr>
          <p:nvPr/>
        </p:nvPicPr>
        <p:blipFill>
          <a:blip r:embed="rId3"/>
          <a:stretch>
            <a:fillRect/>
          </a:stretch>
        </p:blipFill>
        <p:spPr>
          <a:xfrm>
            <a:off x="172278" y="1852654"/>
            <a:ext cx="6970137" cy="3152692"/>
          </a:xfrm>
          <a:prstGeom prst="rect">
            <a:avLst/>
          </a:prstGeom>
        </p:spPr>
      </p:pic>
      <p:pic>
        <p:nvPicPr>
          <p:cNvPr id="5" name="Picture 4">
            <a:extLst>
              <a:ext uri="{FF2B5EF4-FFF2-40B4-BE49-F238E27FC236}">
                <a16:creationId xmlns:a16="http://schemas.microsoft.com/office/drawing/2014/main" id="{661D9BCE-4D7D-3D0C-AA5D-84646B261B1D}"/>
              </a:ext>
            </a:extLst>
          </p:cNvPr>
          <p:cNvPicPr>
            <a:picLocks noChangeAspect="1"/>
          </p:cNvPicPr>
          <p:nvPr/>
        </p:nvPicPr>
        <p:blipFill>
          <a:blip r:embed="rId4"/>
          <a:stretch>
            <a:fillRect/>
          </a:stretch>
        </p:blipFill>
        <p:spPr>
          <a:xfrm>
            <a:off x="194531" y="4641159"/>
            <a:ext cx="3282111" cy="1630925"/>
          </a:xfrm>
          <a:prstGeom prst="rect">
            <a:avLst/>
          </a:prstGeom>
        </p:spPr>
      </p:pic>
      <p:pic>
        <p:nvPicPr>
          <p:cNvPr id="6" name="Picture 5">
            <a:extLst>
              <a:ext uri="{FF2B5EF4-FFF2-40B4-BE49-F238E27FC236}">
                <a16:creationId xmlns:a16="http://schemas.microsoft.com/office/drawing/2014/main" id="{8617CAE6-593A-D58B-CE63-15CF5694C6AA}"/>
              </a:ext>
            </a:extLst>
          </p:cNvPr>
          <p:cNvPicPr>
            <a:picLocks noChangeAspect="1"/>
          </p:cNvPicPr>
          <p:nvPr/>
        </p:nvPicPr>
        <p:blipFill rotWithShape="1">
          <a:blip r:embed="rId5">
            <a:extLst>
              <a:ext uri="{28A0092B-C50C-407E-A947-70E740481C1C}">
                <a14:useLocalDpi xmlns:a14="http://schemas.microsoft.com/office/drawing/2010/main" val="0"/>
              </a:ext>
            </a:extLst>
          </a:blip>
          <a:srcRect b="11409"/>
          <a:stretch/>
        </p:blipFill>
        <p:spPr>
          <a:xfrm>
            <a:off x="3476642" y="5005346"/>
            <a:ext cx="1450757" cy="1285245"/>
          </a:xfrm>
          <a:prstGeom prst="rect">
            <a:avLst/>
          </a:prstGeom>
        </p:spPr>
      </p:pic>
      <p:sp>
        <p:nvSpPr>
          <p:cNvPr id="7" name="TextBox 6">
            <a:extLst>
              <a:ext uri="{FF2B5EF4-FFF2-40B4-BE49-F238E27FC236}">
                <a16:creationId xmlns:a16="http://schemas.microsoft.com/office/drawing/2014/main" id="{19708C97-2B5B-92F3-2624-7D79C8388927}"/>
              </a:ext>
            </a:extLst>
          </p:cNvPr>
          <p:cNvSpPr txBox="1"/>
          <p:nvPr/>
        </p:nvSpPr>
        <p:spPr>
          <a:xfrm>
            <a:off x="4927399" y="5047803"/>
            <a:ext cx="3033920" cy="1200329"/>
          </a:xfrm>
          <a:prstGeom prst="rect">
            <a:avLst/>
          </a:prstGeom>
          <a:noFill/>
        </p:spPr>
        <p:txBody>
          <a:bodyPr wrap="square" rtlCol="0">
            <a:spAutoFit/>
          </a:bodyPr>
          <a:lstStyle/>
          <a:p>
            <a:r>
              <a:rPr lang="en-GB" dirty="0"/>
              <a:t>You can access the ePlatform through their website or download the app through the App Store or Google Play. </a:t>
            </a:r>
          </a:p>
        </p:txBody>
      </p:sp>
      <p:sp>
        <p:nvSpPr>
          <p:cNvPr id="8" name="Rectangle 7">
            <a:extLst>
              <a:ext uri="{FF2B5EF4-FFF2-40B4-BE49-F238E27FC236}">
                <a16:creationId xmlns:a16="http://schemas.microsoft.com/office/drawing/2014/main" id="{7E566C05-87B0-1708-1987-EE025C28C56B}"/>
              </a:ext>
            </a:extLst>
          </p:cNvPr>
          <p:cNvSpPr/>
          <p:nvPr/>
        </p:nvSpPr>
        <p:spPr>
          <a:xfrm>
            <a:off x="7521392" y="2084373"/>
            <a:ext cx="3594718" cy="1754326"/>
          </a:xfrm>
          <a:prstGeom prst="rect">
            <a:avLst/>
          </a:prstGeom>
          <a:ln>
            <a:solidFill>
              <a:schemeClr val="accent2"/>
            </a:solidFill>
          </a:ln>
        </p:spPr>
        <p:txBody>
          <a:bodyPr wrap="square">
            <a:spAutoFit/>
          </a:bodyPr>
          <a:lstStyle/>
          <a:p>
            <a:r>
              <a:rPr lang="en-GB" b="1" dirty="0"/>
              <a:t>Username</a:t>
            </a:r>
            <a:r>
              <a:rPr lang="en-GB" dirty="0"/>
              <a:t> – Firstname.Surname</a:t>
            </a:r>
            <a:br>
              <a:rPr lang="en-GB" dirty="0"/>
            </a:br>
            <a:r>
              <a:rPr lang="en-GB" b="1" dirty="0"/>
              <a:t>Password </a:t>
            </a:r>
            <a:r>
              <a:rPr lang="en-GB" dirty="0"/>
              <a:t>– Library1</a:t>
            </a:r>
            <a:br>
              <a:rPr lang="en-GB" dirty="0"/>
            </a:br>
            <a:br>
              <a:rPr lang="en-GB" dirty="0"/>
            </a:br>
            <a:r>
              <a:rPr lang="en-GB" b="1" dirty="0">
                <a:solidFill>
                  <a:schemeClr val="accent2"/>
                </a:solidFill>
              </a:rPr>
              <a:t>When you log in for the first time, please go to your profile and change your password. </a:t>
            </a:r>
            <a:endParaRPr lang="en-GB" dirty="0">
              <a:solidFill>
                <a:schemeClr val="accent2"/>
              </a:solidFill>
            </a:endParaRPr>
          </a:p>
        </p:txBody>
      </p:sp>
      <p:pic>
        <p:nvPicPr>
          <p:cNvPr id="9" name="Picture 8">
            <a:extLst>
              <a:ext uri="{FF2B5EF4-FFF2-40B4-BE49-F238E27FC236}">
                <a16:creationId xmlns:a16="http://schemas.microsoft.com/office/drawing/2014/main" id="{C3FB71DA-FCA9-9D53-DE5F-2FCE799EC9AA}"/>
              </a:ext>
            </a:extLst>
          </p:cNvPr>
          <p:cNvPicPr>
            <a:picLocks noChangeAspect="1"/>
          </p:cNvPicPr>
          <p:nvPr/>
        </p:nvPicPr>
        <p:blipFill>
          <a:blip r:embed="rId6"/>
          <a:stretch>
            <a:fillRect/>
          </a:stretch>
        </p:blipFill>
        <p:spPr>
          <a:xfrm>
            <a:off x="9814934" y="3969749"/>
            <a:ext cx="1807223" cy="2156108"/>
          </a:xfrm>
          <a:prstGeom prst="rect">
            <a:avLst/>
          </a:prstGeom>
        </p:spPr>
      </p:pic>
      <p:pic>
        <p:nvPicPr>
          <p:cNvPr id="2052" name="Picture 4">
            <a:extLst>
              <a:ext uri="{FF2B5EF4-FFF2-40B4-BE49-F238E27FC236}">
                <a16:creationId xmlns:a16="http://schemas.microsoft.com/office/drawing/2014/main" id="{A23C7988-1A41-9139-5933-D1681D41EF3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702332" y="4158520"/>
            <a:ext cx="1999663" cy="1999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18286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FC456DF-A7F6-BB2C-E918-3D33BB4FDA42}"/>
              </a:ext>
            </a:extLst>
          </p:cNvPr>
          <p:cNvSpPr>
            <a:spLocks noGrp="1"/>
          </p:cNvSpPr>
          <p:nvPr>
            <p:ph type="title" idx="4294967295"/>
          </p:nvPr>
        </p:nvSpPr>
        <p:spPr>
          <a:xfrm>
            <a:off x="0" y="106363"/>
            <a:ext cx="10058400" cy="755650"/>
          </a:xfrm>
        </p:spPr>
        <p:txBody>
          <a:bodyPr/>
          <a:lstStyle/>
          <a:p>
            <a:pPr algn="ctr"/>
            <a:r>
              <a:rPr lang="en-GB" b="1" dirty="0">
                <a:solidFill>
                  <a:schemeClr val="accent2"/>
                </a:solidFill>
              </a:rPr>
              <a:t>Challenge 2: Eplatform</a:t>
            </a:r>
          </a:p>
        </p:txBody>
      </p:sp>
      <p:graphicFrame>
        <p:nvGraphicFramePr>
          <p:cNvPr id="5" name="Table 5">
            <a:extLst>
              <a:ext uri="{FF2B5EF4-FFF2-40B4-BE49-F238E27FC236}">
                <a16:creationId xmlns:a16="http://schemas.microsoft.com/office/drawing/2014/main" id="{6CD2CF1D-DE97-DD1C-A825-0F934B822763}"/>
              </a:ext>
            </a:extLst>
          </p:cNvPr>
          <p:cNvGraphicFramePr>
            <a:graphicFrameLocks noGrp="1"/>
          </p:cNvGraphicFramePr>
          <p:nvPr>
            <p:extLst>
              <p:ext uri="{D42A27DB-BD31-4B8C-83A1-F6EECF244321}">
                <p14:modId xmlns:p14="http://schemas.microsoft.com/office/powerpoint/2010/main" val="3056523285"/>
              </p:ext>
            </p:extLst>
          </p:nvPr>
        </p:nvGraphicFramePr>
        <p:xfrm>
          <a:off x="443948" y="993914"/>
          <a:ext cx="11304104" cy="4668520"/>
        </p:xfrm>
        <a:graphic>
          <a:graphicData uri="http://schemas.openxmlformats.org/drawingml/2006/table">
            <a:tbl>
              <a:tblPr firstRow="1" bandRow="1">
                <a:tableStyleId>{5940675A-B579-460E-94D1-54222C63F5DA}</a:tableStyleId>
              </a:tblPr>
              <a:tblGrid>
                <a:gridCol w="3768035">
                  <a:extLst>
                    <a:ext uri="{9D8B030D-6E8A-4147-A177-3AD203B41FA5}">
                      <a16:colId xmlns:a16="http://schemas.microsoft.com/office/drawing/2014/main" val="2029838664"/>
                    </a:ext>
                  </a:extLst>
                </a:gridCol>
                <a:gridCol w="2076173">
                  <a:extLst>
                    <a:ext uri="{9D8B030D-6E8A-4147-A177-3AD203B41FA5}">
                      <a16:colId xmlns:a16="http://schemas.microsoft.com/office/drawing/2014/main" val="3065092157"/>
                    </a:ext>
                  </a:extLst>
                </a:gridCol>
                <a:gridCol w="5459896">
                  <a:extLst>
                    <a:ext uri="{9D8B030D-6E8A-4147-A177-3AD203B41FA5}">
                      <a16:colId xmlns:a16="http://schemas.microsoft.com/office/drawing/2014/main" val="1634230035"/>
                    </a:ext>
                  </a:extLst>
                </a:gridCol>
              </a:tblGrid>
              <a:tr h="370840">
                <a:tc>
                  <a:txBody>
                    <a:bodyPr/>
                    <a:lstStyle/>
                    <a:p>
                      <a:r>
                        <a:rPr lang="en-GB" b="1" dirty="0"/>
                        <a:t>Name:</a:t>
                      </a:r>
                    </a:p>
                    <a:p>
                      <a:r>
                        <a:rPr lang="en-GB" b="1" dirty="0"/>
                        <a:t>Year/Tutor:</a:t>
                      </a:r>
                    </a:p>
                  </a:txBody>
                  <a:tcPr/>
                </a:tc>
                <a:tc gridSpan="2">
                  <a:txBody>
                    <a:bodyPr/>
                    <a:lstStyle/>
                    <a:p>
                      <a:endParaRPr lang="en-GB" dirty="0"/>
                    </a:p>
                  </a:txBody>
                  <a:tcPr>
                    <a:solidFill>
                      <a:schemeClr val="bg1">
                        <a:lumMod val="75000"/>
                      </a:schemeClr>
                    </a:solidFill>
                  </a:tcPr>
                </a:tc>
                <a:tc hMerge="1">
                  <a:txBody>
                    <a:bodyPr/>
                    <a:lstStyle/>
                    <a:p>
                      <a:endParaRPr lang="en-GB" dirty="0"/>
                    </a:p>
                  </a:txBody>
                  <a:tcPr/>
                </a:tc>
                <a:extLst>
                  <a:ext uri="{0D108BD9-81ED-4DB2-BD59-A6C34878D82A}">
                    <a16:rowId xmlns:a16="http://schemas.microsoft.com/office/drawing/2014/main" val="2381155136"/>
                  </a:ext>
                </a:extLst>
              </a:tr>
              <a:tr h="370840">
                <a:tc>
                  <a:txBody>
                    <a:bodyPr/>
                    <a:lstStyle/>
                    <a:p>
                      <a:pPr algn="ctr"/>
                      <a:r>
                        <a:rPr lang="en-GB" b="1" dirty="0"/>
                        <a:t>Book Title</a:t>
                      </a:r>
                    </a:p>
                  </a:txBody>
                  <a:tcPr/>
                </a:tc>
                <a:tc>
                  <a:txBody>
                    <a:bodyPr/>
                    <a:lstStyle/>
                    <a:p>
                      <a:pPr algn="ctr"/>
                      <a:r>
                        <a:rPr lang="en-GB" b="1" dirty="0"/>
                        <a:t>Author</a:t>
                      </a:r>
                    </a:p>
                  </a:txBody>
                  <a:tcPr/>
                </a:tc>
                <a:tc>
                  <a:txBody>
                    <a:bodyPr/>
                    <a:lstStyle/>
                    <a:p>
                      <a:pPr algn="ctr"/>
                      <a:r>
                        <a:rPr lang="en-GB" b="1" dirty="0"/>
                        <a:t>Your thoughts, like and dislikes about the book/topic</a:t>
                      </a:r>
                    </a:p>
                  </a:txBody>
                  <a:tcPr/>
                </a:tc>
                <a:extLst>
                  <a:ext uri="{0D108BD9-81ED-4DB2-BD59-A6C34878D82A}">
                    <a16:rowId xmlns:a16="http://schemas.microsoft.com/office/drawing/2014/main" val="698697651"/>
                  </a:ext>
                </a:extLst>
              </a:tr>
              <a:tr h="370840">
                <a:tc>
                  <a:txBody>
                    <a:bodyPr/>
                    <a:lstStyle/>
                    <a:p>
                      <a:endParaRPr lang="en-GB" dirty="0"/>
                    </a:p>
                  </a:txBody>
                  <a:tcPr/>
                </a:tc>
                <a:tc>
                  <a:txBody>
                    <a:bodyPr/>
                    <a:lstStyle/>
                    <a:p>
                      <a:endParaRPr lang="en-GB" dirty="0"/>
                    </a:p>
                    <a:p>
                      <a:endParaRPr lang="en-GB" dirty="0"/>
                    </a:p>
                    <a:p>
                      <a:endParaRPr lang="en-GB" dirty="0"/>
                    </a:p>
                  </a:txBody>
                  <a:tcPr/>
                </a:tc>
                <a:tc>
                  <a:txBody>
                    <a:bodyPr/>
                    <a:lstStyle/>
                    <a:p>
                      <a:endParaRPr lang="en-GB" dirty="0"/>
                    </a:p>
                  </a:txBody>
                  <a:tcPr/>
                </a:tc>
                <a:extLst>
                  <a:ext uri="{0D108BD9-81ED-4DB2-BD59-A6C34878D82A}">
                    <a16:rowId xmlns:a16="http://schemas.microsoft.com/office/drawing/2014/main" val="1591986603"/>
                  </a:ext>
                </a:extLst>
              </a:tr>
              <a:tr h="370840">
                <a:tc>
                  <a:txBody>
                    <a:bodyPr/>
                    <a:lstStyle/>
                    <a:p>
                      <a:endParaRPr lang="en-GB" dirty="0"/>
                    </a:p>
                  </a:txBody>
                  <a:tcPr/>
                </a:tc>
                <a:tc>
                  <a:txBody>
                    <a:bodyPr/>
                    <a:lstStyle/>
                    <a:p>
                      <a:endParaRPr lang="en-GB" dirty="0"/>
                    </a:p>
                    <a:p>
                      <a:endParaRPr lang="en-GB" dirty="0"/>
                    </a:p>
                    <a:p>
                      <a:endParaRPr lang="en-GB" dirty="0"/>
                    </a:p>
                  </a:txBody>
                  <a:tcPr/>
                </a:tc>
                <a:tc>
                  <a:txBody>
                    <a:bodyPr/>
                    <a:lstStyle/>
                    <a:p>
                      <a:endParaRPr lang="en-GB" dirty="0"/>
                    </a:p>
                  </a:txBody>
                  <a:tcPr/>
                </a:tc>
                <a:extLst>
                  <a:ext uri="{0D108BD9-81ED-4DB2-BD59-A6C34878D82A}">
                    <a16:rowId xmlns:a16="http://schemas.microsoft.com/office/drawing/2014/main" val="22233481"/>
                  </a:ext>
                </a:extLst>
              </a:tr>
              <a:tr h="370840">
                <a:tc>
                  <a:txBody>
                    <a:bodyPr/>
                    <a:lstStyle/>
                    <a:p>
                      <a:endParaRPr lang="en-GB" dirty="0"/>
                    </a:p>
                  </a:txBody>
                  <a:tcPr/>
                </a:tc>
                <a:tc>
                  <a:txBody>
                    <a:bodyPr/>
                    <a:lstStyle/>
                    <a:p>
                      <a:endParaRPr lang="en-GB" dirty="0"/>
                    </a:p>
                  </a:txBody>
                  <a:tcPr/>
                </a:tc>
                <a:tc>
                  <a:txBody>
                    <a:bodyPr/>
                    <a:lstStyle/>
                    <a:p>
                      <a:endParaRPr lang="en-GB" dirty="0"/>
                    </a:p>
                    <a:p>
                      <a:endParaRPr lang="en-GB" dirty="0"/>
                    </a:p>
                    <a:p>
                      <a:endParaRPr lang="en-GB" dirty="0"/>
                    </a:p>
                  </a:txBody>
                  <a:tcPr/>
                </a:tc>
                <a:extLst>
                  <a:ext uri="{0D108BD9-81ED-4DB2-BD59-A6C34878D82A}">
                    <a16:rowId xmlns:a16="http://schemas.microsoft.com/office/drawing/2014/main" val="2866820053"/>
                  </a:ext>
                </a:extLst>
              </a:tr>
              <a:tr h="370840">
                <a:tc>
                  <a:txBody>
                    <a:bodyPr/>
                    <a:lstStyle/>
                    <a:p>
                      <a:endParaRPr lang="en-GB" dirty="0"/>
                    </a:p>
                  </a:txBody>
                  <a:tcPr/>
                </a:tc>
                <a:tc>
                  <a:txBody>
                    <a:bodyPr/>
                    <a:lstStyle/>
                    <a:p>
                      <a:endParaRPr lang="en-GB" dirty="0"/>
                    </a:p>
                    <a:p>
                      <a:endParaRPr lang="en-GB" dirty="0"/>
                    </a:p>
                    <a:p>
                      <a:endParaRPr lang="en-GB" dirty="0"/>
                    </a:p>
                  </a:txBody>
                  <a:tcPr/>
                </a:tc>
                <a:tc>
                  <a:txBody>
                    <a:bodyPr/>
                    <a:lstStyle/>
                    <a:p>
                      <a:endParaRPr lang="en-GB" dirty="0"/>
                    </a:p>
                  </a:txBody>
                  <a:tcPr/>
                </a:tc>
                <a:extLst>
                  <a:ext uri="{0D108BD9-81ED-4DB2-BD59-A6C34878D82A}">
                    <a16:rowId xmlns:a16="http://schemas.microsoft.com/office/drawing/2014/main" val="1475227216"/>
                  </a:ext>
                </a:extLst>
              </a:tr>
            </a:tbl>
          </a:graphicData>
        </a:graphic>
      </p:graphicFrame>
    </p:spTree>
    <p:extLst>
      <p:ext uri="{BB962C8B-B14F-4D97-AF65-F5344CB8AC3E}">
        <p14:creationId xmlns:p14="http://schemas.microsoft.com/office/powerpoint/2010/main" val="9956208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DE12D-CC46-E30F-CC55-B66720B8EAA9}"/>
              </a:ext>
            </a:extLst>
          </p:cNvPr>
          <p:cNvSpPr>
            <a:spLocks noGrp="1"/>
          </p:cNvSpPr>
          <p:nvPr>
            <p:ph type="title"/>
          </p:nvPr>
        </p:nvSpPr>
        <p:spPr/>
        <p:txBody>
          <a:bodyPr>
            <a:normAutofit/>
          </a:bodyPr>
          <a:lstStyle/>
          <a:p>
            <a:r>
              <a:rPr lang="en-GB" b="1" dirty="0">
                <a:solidFill>
                  <a:schemeClr val="accent2"/>
                </a:solidFill>
              </a:rPr>
              <a:t>Challenge 3: </a:t>
            </a:r>
            <a:br>
              <a:rPr lang="en-GB" b="1" dirty="0">
                <a:solidFill>
                  <a:schemeClr val="accent2"/>
                </a:solidFill>
              </a:rPr>
            </a:br>
            <a:r>
              <a:rPr lang="en-GB" b="1" dirty="0">
                <a:solidFill>
                  <a:schemeClr val="accent2"/>
                </a:solidFill>
              </a:rPr>
              <a:t>Create Fan Art</a:t>
            </a:r>
          </a:p>
        </p:txBody>
      </p:sp>
      <p:sp>
        <p:nvSpPr>
          <p:cNvPr id="3" name="Content Placeholder 2">
            <a:extLst>
              <a:ext uri="{FF2B5EF4-FFF2-40B4-BE49-F238E27FC236}">
                <a16:creationId xmlns:a16="http://schemas.microsoft.com/office/drawing/2014/main" id="{8ADAD2F6-ABDC-010D-2C99-E4FE9E6B1EB0}"/>
              </a:ext>
            </a:extLst>
          </p:cNvPr>
          <p:cNvSpPr>
            <a:spLocks noGrp="1"/>
          </p:cNvSpPr>
          <p:nvPr>
            <p:ph idx="1"/>
          </p:nvPr>
        </p:nvSpPr>
        <p:spPr>
          <a:xfrm>
            <a:off x="1097280" y="1845734"/>
            <a:ext cx="5117990" cy="4023360"/>
          </a:xfrm>
        </p:spPr>
        <p:txBody>
          <a:bodyPr>
            <a:normAutofit lnSpcReduction="10000"/>
          </a:bodyPr>
          <a:lstStyle/>
          <a:p>
            <a:r>
              <a:rPr lang="en-GB" sz="2400" dirty="0"/>
              <a:t>A reading challenge to have fun with! </a:t>
            </a:r>
          </a:p>
          <a:p>
            <a:r>
              <a:rPr lang="en-GB" sz="2400" dirty="0"/>
              <a:t>Create your own version of a character or scene from a book you have read.</a:t>
            </a:r>
          </a:p>
          <a:p>
            <a:r>
              <a:rPr lang="en-GB" sz="2400" dirty="0"/>
              <a:t>Finished pieces should be returned directly to Ms. Nunnery in the library at the start of the new year. </a:t>
            </a:r>
          </a:p>
          <a:p>
            <a:r>
              <a:rPr lang="en-GB" sz="2400" dirty="0"/>
              <a:t>There will be prizes for the best entries.</a:t>
            </a:r>
          </a:p>
          <a:p>
            <a:r>
              <a:rPr lang="en-GB" sz="2400" dirty="0"/>
              <a:t>Remember to put your name on your work, and mention the book you were inspired by. </a:t>
            </a:r>
          </a:p>
          <a:p>
            <a:endParaRPr lang="en-GB" sz="2400" dirty="0"/>
          </a:p>
        </p:txBody>
      </p:sp>
      <p:pic>
        <p:nvPicPr>
          <p:cNvPr id="5" name="Picture 4">
            <a:extLst>
              <a:ext uri="{FF2B5EF4-FFF2-40B4-BE49-F238E27FC236}">
                <a16:creationId xmlns:a16="http://schemas.microsoft.com/office/drawing/2014/main" id="{76CB3EE8-C012-6A4F-644A-01BEF5DD8475}"/>
              </a:ext>
            </a:extLst>
          </p:cNvPr>
          <p:cNvPicPr>
            <a:picLocks noChangeAspect="1"/>
          </p:cNvPicPr>
          <p:nvPr/>
        </p:nvPicPr>
        <p:blipFill rotWithShape="1">
          <a:blip r:embed="rId2"/>
          <a:srcRect l="2539" t="21935" r="14961" b="19370"/>
          <a:stretch/>
        </p:blipFill>
        <p:spPr>
          <a:xfrm>
            <a:off x="6577768" y="292847"/>
            <a:ext cx="4196250" cy="1678500"/>
          </a:xfrm>
          <a:prstGeom prst="rect">
            <a:avLst/>
          </a:prstGeom>
        </p:spPr>
      </p:pic>
      <p:sp>
        <p:nvSpPr>
          <p:cNvPr id="6" name="TextBox 5">
            <a:extLst>
              <a:ext uri="{FF2B5EF4-FFF2-40B4-BE49-F238E27FC236}">
                <a16:creationId xmlns:a16="http://schemas.microsoft.com/office/drawing/2014/main" id="{1BAE1D5B-FE61-DE67-E6A1-C26BF97DFDA6}"/>
              </a:ext>
            </a:extLst>
          </p:cNvPr>
          <p:cNvSpPr txBox="1"/>
          <p:nvPr/>
        </p:nvSpPr>
        <p:spPr>
          <a:xfrm>
            <a:off x="6960042" y="1917416"/>
            <a:ext cx="3670852" cy="646331"/>
          </a:xfrm>
          <a:prstGeom prst="rect">
            <a:avLst/>
          </a:prstGeom>
          <a:noFill/>
        </p:spPr>
        <p:txBody>
          <a:bodyPr wrap="square" rtlCol="0">
            <a:spAutoFit/>
          </a:bodyPr>
          <a:lstStyle/>
          <a:p>
            <a:r>
              <a:rPr lang="en-GB" dirty="0"/>
              <a:t>Art inspired by Percy Jackson and the Sea of Monsters</a:t>
            </a:r>
          </a:p>
        </p:txBody>
      </p:sp>
      <p:pic>
        <p:nvPicPr>
          <p:cNvPr id="1026" name="Picture 2" descr="The Hunger Games: 10 Fan Art Pictures That Rekindle Our Love For The Series">
            <a:extLst>
              <a:ext uri="{FF2B5EF4-FFF2-40B4-BE49-F238E27FC236}">
                <a16:creationId xmlns:a16="http://schemas.microsoft.com/office/drawing/2014/main" id="{0AB7237F-3C5D-8BB2-5CEE-6CFDB64D6B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5009" y="2697049"/>
            <a:ext cx="3019456" cy="158914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arry Potter Fan Art Leviosa - Etsy UK">
            <a:extLst>
              <a:ext uri="{FF2B5EF4-FFF2-40B4-BE49-F238E27FC236}">
                <a16:creationId xmlns:a16="http://schemas.microsoft.com/office/drawing/2014/main" id="{228E3B6D-F7FA-186F-41DF-34E665B8530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8611" t="2512" r="7561" b="9372"/>
          <a:stretch/>
        </p:blipFill>
        <p:spPr bwMode="auto">
          <a:xfrm>
            <a:off x="9473961" y="2438919"/>
            <a:ext cx="2749478" cy="193481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harlie and the Chocolate Factory | Film Illustration :: Behance">
            <a:extLst>
              <a:ext uri="{FF2B5EF4-FFF2-40B4-BE49-F238E27FC236}">
                <a16:creationId xmlns:a16="http://schemas.microsoft.com/office/drawing/2014/main" id="{D2906BC1-F8F7-0F37-6EC7-71C53C209DB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15009" y="4543306"/>
            <a:ext cx="1812235" cy="181223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The Chronicles Of Narnia: 10 Magical Pieces Of Fan Art">
            <a:extLst>
              <a:ext uri="{FF2B5EF4-FFF2-40B4-BE49-F238E27FC236}">
                <a16:creationId xmlns:a16="http://schemas.microsoft.com/office/drawing/2014/main" id="{009CDE34-1710-DE07-FBE7-350A5AB8A4D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26983" y="4736205"/>
            <a:ext cx="3676250" cy="19348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87400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DE12D-CC46-E30F-CC55-B66720B8EAA9}"/>
              </a:ext>
            </a:extLst>
          </p:cNvPr>
          <p:cNvSpPr>
            <a:spLocks noGrp="1"/>
          </p:cNvSpPr>
          <p:nvPr>
            <p:ph type="title"/>
          </p:nvPr>
        </p:nvSpPr>
        <p:spPr>
          <a:xfrm>
            <a:off x="7867744" y="144616"/>
            <a:ext cx="3690257" cy="1450757"/>
          </a:xfrm>
        </p:spPr>
        <p:txBody>
          <a:bodyPr>
            <a:normAutofit/>
          </a:bodyPr>
          <a:lstStyle/>
          <a:p>
            <a:r>
              <a:rPr lang="en-GB" b="1" dirty="0">
                <a:solidFill>
                  <a:schemeClr val="accent2"/>
                </a:solidFill>
              </a:rPr>
              <a:t>Challenge 4: </a:t>
            </a:r>
            <a:br>
              <a:rPr lang="en-GB" b="1" dirty="0">
                <a:solidFill>
                  <a:schemeClr val="accent2"/>
                </a:solidFill>
              </a:rPr>
            </a:br>
            <a:r>
              <a:rPr lang="en-GB" b="1" dirty="0">
                <a:solidFill>
                  <a:schemeClr val="accent2"/>
                </a:solidFill>
              </a:rPr>
              <a:t>Book Review</a:t>
            </a:r>
          </a:p>
        </p:txBody>
      </p:sp>
      <p:sp>
        <p:nvSpPr>
          <p:cNvPr id="3" name="Content Placeholder 2">
            <a:extLst>
              <a:ext uri="{FF2B5EF4-FFF2-40B4-BE49-F238E27FC236}">
                <a16:creationId xmlns:a16="http://schemas.microsoft.com/office/drawing/2014/main" id="{8ADAD2F6-ABDC-010D-2C99-E4FE9E6B1EB0}"/>
              </a:ext>
            </a:extLst>
          </p:cNvPr>
          <p:cNvSpPr>
            <a:spLocks noGrp="1"/>
          </p:cNvSpPr>
          <p:nvPr>
            <p:ph idx="1"/>
          </p:nvPr>
        </p:nvSpPr>
        <p:spPr>
          <a:xfrm>
            <a:off x="7867743" y="1933250"/>
            <a:ext cx="3690257" cy="3670180"/>
          </a:xfrm>
        </p:spPr>
        <p:txBody>
          <a:bodyPr>
            <a:normAutofit/>
          </a:bodyPr>
          <a:lstStyle/>
          <a:p>
            <a:pPr marL="0" indent="0">
              <a:buNone/>
            </a:pPr>
            <a:endParaRPr lang="en-GB" dirty="0"/>
          </a:p>
          <a:p>
            <a:pPr marL="0" indent="0">
              <a:buNone/>
            </a:pPr>
            <a:r>
              <a:rPr lang="en-GB" dirty="0"/>
              <a:t>Read a book and write a review that could be used in our library next year to recommend the book to other students. </a:t>
            </a:r>
          </a:p>
          <a:p>
            <a:pPr marL="0" indent="0">
              <a:buNone/>
            </a:pPr>
            <a:r>
              <a:rPr lang="en-GB" dirty="0"/>
              <a:t>Extension: if appropriate, watch an adaptation of the book and compare the movie and the book. Which was better and why? </a:t>
            </a:r>
          </a:p>
        </p:txBody>
      </p:sp>
      <p:pic>
        <p:nvPicPr>
          <p:cNvPr id="2050" name="Picture 2" descr="The Little Prince: Book Review - Imagine Forest">
            <a:extLst>
              <a:ext uri="{FF2B5EF4-FFF2-40B4-BE49-F238E27FC236}">
                <a16:creationId xmlns:a16="http://schemas.microsoft.com/office/drawing/2014/main" id="{4AAB4A6D-0EE0-165C-53F3-AB42504C9B3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33999" y="991138"/>
            <a:ext cx="6909801" cy="4612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97188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DE12D-CC46-E30F-CC55-B66720B8EAA9}"/>
              </a:ext>
            </a:extLst>
          </p:cNvPr>
          <p:cNvSpPr>
            <a:spLocks noGrp="1"/>
          </p:cNvSpPr>
          <p:nvPr>
            <p:ph type="title"/>
          </p:nvPr>
        </p:nvSpPr>
        <p:spPr>
          <a:xfrm>
            <a:off x="1097280" y="106017"/>
            <a:ext cx="10058400" cy="1631343"/>
          </a:xfrm>
        </p:spPr>
        <p:txBody>
          <a:bodyPr>
            <a:noAutofit/>
          </a:bodyPr>
          <a:lstStyle/>
          <a:p>
            <a:r>
              <a:rPr lang="en-GB" sz="2800" b="1" dirty="0">
                <a:solidFill>
                  <a:schemeClr val="accent2"/>
                </a:solidFill>
              </a:rPr>
              <a:t>Challenge 5: Book Bingo!</a:t>
            </a:r>
            <a:br>
              <a:rPr lang="en-GB" sz="2800" b="1" dirty="0">
                <a:solidFill>
                  <a:schemeClr val="accent2"/>
                </a:solidFill>
              </a:rPr>
            </a:br>
            <a:r>
              <a:rPr lang="en-GB" sz="2000" dirty="0"/>
              <a:t>Try to complete as many squares as possible over the summer holidays. Colour in/Cross out the square when you have done the challenge and write down the title of the book for each square. Hand your bingo card to Ms. Nunnery in the library on your return to school. </a:t>
            </a:r>
            <a:endParaRPr lang="en-GB" sz="2800" b="1" dirty="0">
              <a:solidFill>
                <a:schemeClr val="accent2"/>
              </a:solidFill>
            </a:endParaRPr>
          </a:p>
        </p:txBody>
      </p:sp>
      <p:graphicFrame>
        <p:nvGraphicFramePr>
          <p:cNvPr id="6" name="Table 6">
            <a:extLst>
              <a:ext uri="{FF2B5EF4-FFF2-40B4-BE49-F238E27FC236}">
                <a16:creationId xmlns:a16="http://schemas.microsoft.com/office/drawing/2014/main" id="{354F755D-E8F0-B6D9-0905-67EF1A4F084B}"/>
              </a:ext>
            </a:extLst>
          </p:cNvPr>
          <p:cNvGraphicFramePr>
            <a:graphicFrameLocks noGrp="1"/>
          </p:cNvGraphicFramePr>
          <p:nvPr>
            <p:ph idx="1"/>
            <p:extLst>
              <p:ext uri="{D42A27DB-BD31-4B8C-83A1-F6EECF244321}">
                <p14:modId xmlns:p14="http://schemas.microsoft.com/office/powerpoint/2010/main" val="556443704"/>
              </p:ext>
            </p:extLst>
          </p:nvPr>
        </p:nvGraphicFramePr>
        <p:xfrm>
          <a:off x="1066800" y="1886019"/>
          <a:ext cx="10058400" cy="4328160"/>
        </p:xfrm>
        <a:graphic>
          <a:graphicData uri="http://schemas.openxmlformats.org/drawingml/2006/table">
            <a:tbl>
              <a:tblPr firstRow="1" bandRow="1">
                <a:tableStyleId>{5940675A-B579-460E-94D1-54222C63F5DA}</a:tableStyleId>
              </a:tblPr>
              <a:tblGrid>
                <a:gridCol w="2514600">
                  <a:extLst>
                    <a:ext uri="{9D8B030D-6E8A-4147-A177-3AD203B41FA5}">
                      <a16:colId xmlns:a16="http://schemas.microsoft.com/office/drawing/2014/main" val="3116378396"/>
                    </a:ext>
                  </a:extLst>
                </a:gridCol>
                <a:gridCol w="2514600">
                  <a:extLst>
                    <a:ext uri="{9D8B030D-6E8A-4147-A177-3AD203B41FA5}">
                      <a16:colId xmlns:a16="http://schemas.microsoft.com/office/drawing/2014/main" val="2668436103"/>
                    </a:ext>
                  </a:extLst>
                </a:gridCol>
                <a:gridCol w="2514600">
                  <a:extLst>
                    <a:ext uri="{9D8B030D-6E8A-4147-A177-3AD203B41FA5}">
                      <a16:colId xmlns:a16="http://schemas.microsoft.com/office/drawing/2014/main" val="3504223189"/>
                    </a:ext>
                  </a:extLst>
                </a:gridCol>
                <a:gridCol w="2514600">
                  <a:extLst>
                    <a:ext uri="{9D8B030D-6E8A-4147-A177-3AD203B41FA5}">
                      <a16:colId xmlns:a16="http://schemas.microsoft.com/office/drawing/2014/main" val="175995973"/>
                    </a:ext>
                  </a:extLst>
                </a:gridCol>
              </a:tblGrid>
              <a:tr h="370840">
                <a:tc>
                  <a:txBody>
                    <a:bodyPr/>
                    <a:lstStyle/>
                    <a:p>
                      <a:pPr algn="ctr"/>
                      <a:r>
                        <a:rPr lang="en-GB" sz="2000" dirty="0"/>
                        <a:t>Listen to a story (YouTube, audiobook)</a:t>
                      </a:r>
                    </a:p>
                    <a:p>
                      <a:pPr algn="ctr"/>
                      <a:endParaRPr lang="en-GB" sz="2000" dirty="0"/>
                    </a:p>
                  </a:txBody>
                  <a:tcPr/>
                </a:tc>
                <a:tc>
                  <a:txBody>
                    <a:bodyPr/>
                    <a:lstStyle/>
                    <a:p>
                      <a:pPr algn="ctr"/>
                      <a:r>
                        <a:rPr lang="en-GB" sz="2000" dirty="0"/>
                        <a:t>Read a book you wouldn’t normally choose to read</a:t>
                      </a:r>
                    </a:p>
                  </a:txBody>
                  <a:tcPr/>
                </a:tc>
                <a:tc>
                  <a:txBody>
                    <a:bodyPr/>
                    <a:lstStyle/>
                    <a:p>
                      <a:pPr algn="ctr"/>
                      <a:r>
                        <a:rPr lang="en-GB" sz="2000" dirty="0"/>
                        <a:t>Borrow a book from our Eplatform</a:t>
                      </a:r>
                    </a:p>
                  </a:txBody>
                  <a:tcPr/>
                </a:tc>
                <a:tc>
                  <a:txBody>
                    <a:bodyPr/>
                    <a:lstStyle/>
                    <a:p>
                      <a:pPr algn="ctr"/>
                      <a:r>
                        <a:rPr lang="en-GB" sz="2000" dirty="0"/>
                        <a:t>Read a popular book that you’ve not read before</a:t>
                      </a:r>
                    </a:p>
                  </a:txBody>
                  <a:tcPr/>
                </a:tc>
                <a:extLst>
                  <a:ext uri="{0D108BD9-81ED-4DB2-BD59-A6C34878D82A}">
                    <a16:rowId xmlns:a16="http://schemas.microsoft.com/office/drawing/2014/main" val="1450207630"/>
                  </a:ext>
                </a:extLst>
              </a:tr>
              <a:tr h="370840">
                <a:tc>
                  <a:txBody>
                    <a:bodyPr/>
                    <a:lstStyle/>
                    <a:p>
                      <a:pPr algn="ctr"/>
                      <a:r>
                        <a:rPr lang="en-GB" sz="2000" dirty="0"/>
                        <a:t>Read a recommended book</a:t>
                      </a:r>
                    </a:p>
                    <a:p>
                      <a:pPr algn="ctr"/>
                      <a:endParaRPr lang="en-GB" sz="2000" dirty="0"/>
                    </a:p>
                  </a:txBody>
                  <a:tcPr/>
                </a:tc>
                <a:tc>
                  <a:txBody>
                    <a:bodyPr/>
                    <a:lstStyle/>
                    <a:p>
                      <a:pPr algn="ctr"/>
                      <a:r>
                        <a:rPr lang="en-GB" sz="2000" dirty="0"/>
                        <a:t>Read for 40 minutes </a:t>
                      </a:r>
                    </a:p>
                  </a:txBody>
                  <a:tcPr/>
                </a:tc>
                <a:tc>
                  <a:txBody>
                    <a:bodyPr/>
                    <a:lstStyle/>
                    <a:p>
                      <a:pPr algn="ctr"/>
                      <a:r>
                        <a:rPr lang="en-GB" sz="2000" dirty="0"/>
                        <a:t>Read a chapter of a book to someone in your house</a:t>
                      </a:r>
                    </a:p>
                  </a:txBody>
                  <a:tcPr/>
                </a:tc>
                <a:tc>
                  <a:txBody>
                    <a:bodyPr/>
                    <a:lstStyle/>
                    <a:p>
                      <a:pPr algn="ctr"/>
                      <a:r>
                        <a:rPr lang="en-GB" sz="2000" dirty="0"/>
                        <a:t>Read a book based on a fairy-tale</a:t>
                      </a:r>
                    </a:p>
                  </a:txBody>
                  <a:tcPr/>
                </a:tc>
                <a:extLst>
                  <a:ext uri="{0D108BD9-81ED-4DB2-BD59-A6C34878D82A}">
                    <a16:rowId xmlns:a16="http://schemas.microsoft.com/office/drawing/2014/main" val="2308020195"/>
                  </a:ext>
                </a:extLst>
              </a:tr>
              <a:tr h="370840">
                <a:tc>
                  <a:txBody>
                    <a:bodyPr/>
                    <a:lstStyle/>
                    <a:p>
                      <a:pPr algn="ctr"/>
                      <a:r>
                        <a:rPr lang="en-GB" sz="2000" dirty="0"/>
                        <a:t>Read a book by your favourite author</a:t>
                      </a:r>
                    </a:p>
                    <a:p>
                      <a:pPr algn="ctr"/>
                      <a:endParaRPr lang="en-GB" sz="2000" dirty="0"/>
                    </a:p>
                    <a:p>
                      <a:pPr algn="ctr"/>
                      <a:endParaRPr lang="en-GB" sz="2000" dirty="0"/>
                    </a:p>
                  </a:txBody>
                  <a:tcPr/>
                </a:tc>
                <a:tc>
                  <a:txBody>
                    <a:bodyPr/>
                    <a:lstStyle/>
                    <a:p>
                      <a:pPr algn="ctr"/>
                      <a:r>
                        <a:rPr lang="en-GB" sz="2000" dirty="0"/>
                        <a:t>Read a graphic novel or comic book</a:t>
                      </a:r>
                    </a:p>
                  </a:txBody>
                  <a:tcPr/>
                </a:tc>
                <a:tc>
                  <a:txBody>
                    <a:bodyPr/>
                    <a:lstStyle/>
                    <a:p>
                      <a:pPr algn="ctr"/>
                      <a:r>
                        <a:rPr lang="en-GB" sz="2000" dirty="0"/>
                        <a:t>Listen to a book read by the author (E.g.: David Walliams) </a:t>
                      </a:r>
                    </a:p>
                  </a:txBody>
                  <a:tcPr/>
                </a:tc>
                <a:tc>
                  <a:txBody>
                    <a:bodyPr/>
                    <a:lstStyle/>
                    <a:p>
                      <a:pPr algn="ctr"/>
                      <a:r>
                        <a:rPr lang="en-GB" sz="2000" dirty="0"/>
                        <a:t>Read in your PJs</a:t>
                      </a:r>
                    </a:p>
                  </a:txBody>
                  <a:tcPr/>
                </a:tc>
                <a:extLst>
                  <a:ext uri="{0D108BD9-81ED-4DB2-BD59-A6C34878D82A}">
                    <a16:rowId xmlns:a16="http://schemas.microsoft.com/office/drawing/2014/main" val="1380278999"/>
                  </a:ext>
                </a:extLst>
              </a:tr>
              <a:tr h="370840">
                <a:tc>
                  <a:txBody>
                    <a:bodyPr/>
                    <a:lstStyle/>
                    <a:p>
                      <a:pPr algn="ctr"/>
                      <a:r>
                        <a:rPr lang="en-GB" sz="2000" dirty="0"/>
                        <a:t>Read a book set in a school</a:t>
                      </a:r>
                    </a:p>
                    <a:p>
                      <a:pPr algn="ctr"/>
                      <a:endParaRPr lang="en-GB" sz="2000" dirty="0"/>
                    </a:p>
                  </a:txBody>
                  <a:tcPr/>
                </a:tc>
                <a:tc>
                  <a:txBody>
                    <a:bodyPr/>
                    <a:lstStyle/>
                    <a:p>
                      <a:pPr algn="ctr"/>
                      <a:r>
                        <a:rPr lang="en-GB" sz="2000" dirty="0"/>
                        <a:t>Watch an adaptation of a book</a:t>
                      </a:r>
                    </a:p>
                  </a:txBody>
                  <a:tcPr/>
                </a:tc>
                <a:tc>
                  <a:txBody>
                    <a:bodyPr/>
                    <a:lstStyle/>
                    <a:p>
                      <a:pPr algn="ctr"/>
                      <a:r>
                        <a:rPr lang="en-GB" sz="2000" dirty="0"/>
                        <a:t>Read a book chosen for you by a parent/carer</a:t>
                      </a:r>
                    </a:p>
                  </a:txBody>
                  <a:tcPr/>
                </a:tc>
                <a:tc>
                  <a:txBody>
                    <a:bodyPr/>
                    <a:lstStyle/>
                    <a:p>
                      <a:pPr algn="ctr"/>
                      <a:r>
                        <a:rPr lang="en-GB" sz="2000" dirty="0"/>
                        <a:t>Read a book you have borrowed from your local library</a:t>
                      </a:r>
                    </a:p>
                  </a:txBody>
                  <a:tcPr/>
                </a:tc>
                <a:extLst>
                  <a:ext uri="{0D108BD9-81ED-4DB2-BD59-A6C34878D82A}">
                    <a16:rowId xmlns:a16="http://schemas.microsoft.com/office/drawing/2014/main" val="3918390948"/>
                  </a:ext>
                </a:extLst>
              </a:tr>
            </a:tbl>
          </a:graphicData>
        </a:graphic>
      </p:graphicFrame>
    </p:spTree>
    <p:extLst>
      <p:ext uri="{BB962C8B-B14F-4D97-AF65-F5344CB8AC3E}">
        <p14:creationId xmlns:p14="http://schemas.microsoft.com/office/powerpoint/2010/main" val="5525609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DE12D-CC46-E30F-CC55-B66720B8EAA9}"/>
              </a:ext>
            </a:extLst>
          </p:cNvPr>
          <p:cNvSpPr>
            <a:spLocks noGrp="1"/>
          </p:cNvSpPr>
          <p:nvPr>
            <p:ph type="title"/>
          </p:nvPr>
        </p:nvSpPr>
        <p:spPr/>
        <p:txBody>
          <a:bodyPr>
            <a:normAutofit/>
          </a:bodyPr>
          <a:lstStyle/>
          <a:p>
            <a:r>
              <a:rPr lang="en-GB" b="1" dirty="0">
                <a:solidFill>
                  <a:schemeClr val="accent2"/>
                </a:solidFill>
              </a:rPr>
              <a:t>Challenge 6: </a:t>
            </a:r>
            <a:br>
              <a:rPr lang="en-GB" b="1" dirty="0">
                <a:solidFill>
                  <a:schemeClr val="accent2"/>
                </a:solidFill>
              </a:rPr>
            </a:br>
            <a:r>
              <a:rPr lang="en-GB" b="1" dirty="0">
                <a:solidFill>
                  <a:schemeClr val="accent2"/>
                </a:solidFill>
              </a:rPr>
              <a:t>Reading linked to a subject</a:t>
            </a:r>
          </a:p>
        </p:txBody>
      </p:sp>
      <p:sp>
        <p:nvSpPr>
          <p:cNvPr id="3" name="Content Placeholder 2">
            <a:extLst>
              <a:ext uri="{FF2B5EF4-FFF2-40B4-BE49-F238E27FC236}">
                <a16:creationId xmlns:a16="http://schemas.microsoft.com/office/drawing/2014/main" id="{8ADAD2F6-ABDC-010D-2C99-E4FE9E6B1EB0}"/>
              </a:ext>
            </a:extLst>
          </p:cNvPr>
          <p:cNvSpPr>
            <a:spLocks noGrp="1"/>
          </p:cNvSpPr>
          <p:nvPr>
            <p:ph idx="1"/>
          </p:nvPr>
        </p:nvSpPr>
        <p:spPr/>
        <p:txBody>
          <a:bodyPr>
            <a:normAutofit/>
          </a:bodyPr>
          <a:lstStyle/>
          <a:p>
            <a:r>
              <a:rPr lang="en-GB" dirty="0"/>
              <a:t>Is there a particular subject you like in school? </a:t>
            </a:r>
            <a:br>
              <a:rPr lang="en-GB" dirty="0"/>
            </a:br>
            <a:r>
              <a:rPr lang="en-GB" dirty="0"/>
              <a:t>This challenge requires you to read a book that is linked to your favourite subject in school. </a:t>
            </a:r>
          </a:p>
          <a:p>
            <a:r>
              <a:rPr lang="en-GB" dirty="0"/>
              <a:t>You should then complete a task linked to the subject/book. </a:t>
            </a:r>
          </a:p>
          <a:p>
            <a:r>
              <a:rPr lang="en-GB" dirty="0"/>
              <a:t>Some examples: </a:t>
            </a:r>
          </a:p>
          <a:p>
            <a:pPr marL="342900" indent="-342900">
              <a:buFont typeface="+mj-lt"/>
              <a:buAutoNum type="arabicPeriod"/>
            </a:pPr>
            <a:r>
              <a:rPr lang="en-GB" sz="2000" dirty="0">
                <a:solidFill>
                  <a:srgbClr val="000000"/>
                </a:solidFill>
                <a:effectLst/>
                <a:ea typeface="Times New Roman" panose="02020603050405020304" pitchFamily="18" charset="0"/>
                <a:cs typeface="Calibri" panose="020F0502020204030204" pitchFamily="34" charset="0"/>
              </a:rPr>
              <a:t>Science: re-read the book</a:t>
            </a:r>
            <a:r>
              <a:rPr lang="en-GB" dirty="0">
                <a:solidFill>
                  <a:srgbClr val="000000"/>
                </a:solidFill>
                <a:ea typeface="Times New Roman" panose="02020603050405020304" pitchFamily="18" charset="0"/>
                <a:cs typeface="Calibri" panose="020F0502020204030204" pitchFamily="34" charset="0"/>
              </a:rPr>
              <a:t> </a:t>
            </a:r>
            <a:r>
              <a:rPr lang="en-GB" sz="2000" dirty="0">
                <a:solidFill>
                  <a:srgbClr val="000000"/>
                </a:solidFill>
                <a:effectLst/>
                <a:ea typeface="Times New Roman" panose="02020603050405020304" pitchFamily="18" charset="0"/>
                <a:cs typeface="Calibri" panose="020F0502020204030204" pitchFamily="34" charset="0"/>
              </a:rPr>
              <a:t>George's Secret Key to the Universe, make a comic strip about black holes? </a:t>
            </a:r>
          </a:p>
          <a:p>
            <a:pPr marL="342900" indent="-342900">
              <a:buFont typeface="+mj-lt"/>
              <a:buAutoNum type="arabicPeriod"/>
            </a:pPr>
            <a:r>
              <a:rPr lang="en-GB" dirty="0"/>
              <a:t>English: Newspaper report on an incident from a book </a:t>
            </a:r>
          </a:p>
          <a:p>
            <a:pPr marL="342900" indent="-342900">
              <a:buFont typeface="+mj-lt"/>
              <a:buAutoNum type="arabicPeriod"/>
            </a:pPr>
            <a:r>
              <a:rPr lang="en-GB" dirty="0"/>
              <a:t>History: Read a book based on an event in history. Complete a history fact sheet about this event afterwards</a:t>
            </a:r>
          </a:p>
          <a:p>
            <a:pPr marL="0" indent="0">
              <a:buNone/>
            </a:pPr>
            <a:endParaRPr lang="en-GB" dirty="0"/>
          </a:p>
        </p:txBody>
      </p:sp>
    </p:spTree>
    <p:extLst>
      <p:ext uri="{BB962C8B-B14F-4D97-AF65-F5344CB8AC3E}">
        <p14:creationId xmlns:p14="http://schemas.microsoft.com/office/powerpoint/2010/main" val="17309144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99" name="Rectangle 3082">
            <a:extLst>
              <a:ext uri="{FF2B5EF4-FFF2-40B4-BE49-F238E27FC236}">
                <a16:creationId xmlns:a16="http://schemas.microsoft.com/office/drawing/2014/main" id="{699373FF-C78A-430B-A246-6048999CE9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3DE12D-CC46-E30F-CC55-B66720B8EAA9}"/>
              </a:ext>
            </a:extLst>
          </p:cNvPr>
          <p:cNvSpPr>
            <a:spLocks noGrp="1"/>
          </p:cNvSpPr>
          <p:nvPr>
            <p:ph type="title"/>
          </p:nvPr>
        </p:nvSpPr>
        <p:spPr>
          <a:xfrm>
            <a:off x="4703577" y="634946"/>
            <a:ext cx="6846166" cy="1450757"/>
          </a:xfrm>
        </p:spPr>
        <p:txBody>
          <a:bodyPr>
            <a:normAutofit/>
          </a:bodyPr>
          <a:lstStyle/>
          <a:p>
            <a:r>
              <a:rPr lang="en-GB" b="1"/>
              <a:t>Challenge 7: </a:t>
            </a:r>
            <a:br>
              <a:rPr lang="en-GB" b="1"/>
            </a:br>
            <a:r>
              <a:rPr lang="en-GB" b="1"/>
              <a:t>Reading Photo Challenge</a:t>
            </a:r>
          </a:p>
        </p:txBody>
      </p:sp>
      <p:pic>
        <p:nvPicPr>
          <p:cNvPr id="3074" name="Picture 2" descr="Extreme Reading Explained by PlanBee">
            <a:extLst>
              <a:ext uri="{FF2B5EF4-FFF2-40B4-BE49-F238E27FC236}">
                <a16:creationId xmlns:a16="http://schemas.microsoft.com/office/drawing/2014/main" id="{07DD318E-4526-5E37-2F2C-7659F1B63E2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38912" y="150898"/>
            <a:ext cx="2859647" cy="1966008"/>
          </a:xfrm>
          <a:prstGeom prst="rect">
            <a:avLst/>
          </a:prstGeom>
          <a:noFill/>
          <a:extLst>
            <a:ext uri="{909E8E84-426E-40DD-AFC4-6F175D3DCCD1}">
              <a14:hiddenFill xmlns:a14="http://schemas.microsoft.com/office/drawing/2010/main">
                <a:solidFill>
                  <a:srgbClr val="FFFFFF"/>
                </a:solidFill>
              </a14:hiddenFill>
            </a:ext>
          </a:extLst>
        </p:spPr>
      </p:pic>
      <p:cxnSp>
        <p:nvCxnSpPr>
          <p:cNvPr id="3100" name="Straight Connector 3084">
            <a:extLst>
              <a:ext uri="{FF2B5EF4-FFF2-40B4-BE49-F238E27FC236}">
                <a16:creationId xmlns:a16="http://schemas.microsoft.com/office/drawing/2014/main" id="{03EBB925-FEC3-4CD5-9271-3D75EBB5326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09772" y="2086188"/>
            <a:ext cx="5852160"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pic>
        <p:nvPicPr>
          <p:cNvPr id="3076" name="Picture 4" descr="ITV Calendar - Here's seven-year-old Samuel Benson, a pupil at Cawood C or  E Primary School in North Yorkshire taking up the World Book Day challenge  to 'read in strange places'. What">
            <a:extLst>
              <a:ext uri="{FF2B5EF4-FFF2-40B4-BE49-F238E27FC236}">
                <a16:creationId xmlns:a16="http://schemas.microsoft.com/office/drawing/2014/main" id="{AF2E09AA-B20B-E4B3-741D-A326949B8AA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26698" y="2386389"/>
            <a:ext cx="2348075" cy="175879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BLOG: How To Plan Your Holiday Reading – NERDS LIKE ME">
            <a:extLst>
              <a:ext uri="{FF2B5EF4-FFF2-40B4-BE49-F238E27FC236}">
                <a16:creationId xmlns:a16="http://schemas.microsoft.com/office/drawing/2014/main" id="{990A6D72-747A-4C90-1EC4-25E7F7FD27A3}"/>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925386" y="4414662"/>
            <a:ext cx="2886697" cy="1919654"/>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8ADAD2F6-ABDC-010D-2C99-E4FE9E6B1EB0}"/>
              </a:ext>
            </a:extLst>
          </p:cNvPr>
          <p:cNvSpPr>
            <a:spLocks noGrp="1"/>
          </p:cNvSpPr>
          <p:nvPr>
            <p:ph idx="1"/>
          </p:nvPr>
        </p:nvSpPr>
        <p:spPr>
          <a:xfrm>
            <a:off x="4701747" y="2198914"/>
            <a:ext cx="6847996" cy="3670180"/>
          </a:xfrm>
        </p:spPr>
        <p:txBody>
          <a:bodyPr>
            <a:normAutofit/>
          </a:bodyPr>
          <a:lstStyle/>
          <a:p>
            <a:r>
              <a:rPr lang="en-GB"/>
              <a:t>Are you going on holiday this summer? </a:t>
            </a:r>
          </a:p>
          <a:p>
            <a:r>
              <a:rPr lang="en-GB"/>
              <a:t>It’s the perfect time to escape with a good book, or two! </a:t>
            </a:r>
          </a:p>
          <a:p>
            <a:r>
              <a:rPr lang="en-GB"/>
              <a:t>This challenge requires you to take a picture of yourself reading a book in an interesting place. </a:t>
            </a:r>
          </a:p>
          <a:p>
            <a:r>
              <a:rPr lang="en-GB"/>
              <a:t>If you are not going on holiday, think creatively! Where could you (</a:t>
            </a:r>
            <a:r>
              <a:rPr lang="en-GB" b="1" i="1"/>
              <a:t>safely</a:t>
            </a:r>
            <a:r>
              <a:rPr lang="en-GB"/>
              <a:t>) take a picture of yourself reading? </a:t>
            </a:r>
          </a:p>
        </p:txBody>
      </p:sp>
      <p:sp>
        <p:nvSpPr>
          <p:cNvPr id="3101" name="Rectangle 3086">
            <a:extLst>
              <a:ext uri="{FF2B5EF4-FFF2-40B4-BE49-F238E27FC236}">
                <a16:creationId xmlns:a16="http://schemas.microsoft.com/office/drawing/2014/main" id="{109B2863-A1A5-4050-8DE8-9BC0AD47F4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102" name="Rectangle 3088">
            <a:extLst>
              <a:ext uri="{FF2B5EF4-FFF2-40B4-BE49-F238E27FC236}">
                <a16:creationId xmlns:a16="http://schemas.microsoft.com/office/drawing/2014/main" id="{F1F76955-21E0-4116-A6AA-19DB89B503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670520324"/>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4D6F9A9F12B924B9174F02DA70CFC1A" ma:contentTypeVersion="37" ma:contentTypeDescription="Create a new document." ma:contentTypeScope="" ma:versionID="9b7568d1b2514d473508330473c927aa">
  <xsd:schema xmlns:xsd="http://www.w3.org/2001/XMLSchema" xmlns:xs="http://www.w3.org/2001/XMLSchema" xmlns:p="http://schemas.microsoft.com/office/2006/metadata/properties" xmlns:ns2="dc3c5ffe-9a82-42e6-b5c7-aad97b6aedd3" xmlns:ns3="825dbc80-3759-455e-87a9-ae14766d2f6e" targetNamespace="http://schemas.microsoft.com/office/2006/metadata/properties" ma:root="true" ma:fieldsID="3938306ad99a64149c41047cfdb9437b" ns2:_="" ns3:_="">
    <xsd:import namespace="dc3c5ffe-9a82-42e6-b5c7-aad97b6aedd3"/>
    <xsd:import namespace="825dbc80-3759-455e-87a9-ae14766d2f6e"/>
    <xsd:element name="properties">
      <xsd:complexType>
        <xsd:sequence>
          <xsd:element name="documentManagement">
            <xsd:complexType>
              <xsd:all>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Leaders" minOccurs="0"/>
                <xsd:element ref="ns2:Members" minOccurs="0"/>
                <xsd:element ref="ns2:Member_Groups" minOccurs="0"/>
                <xsd:element ref="ns2:Distribution_Groups" minOccurs="0"/>
                <xsd:element ref="ns2:LMS_Mappings" minOccurs="0"/>
                <xsd:element ref="ns2:Invited_Leaders" minOccurs="0"/>
                <xsd:element ref="ns2:Invited_Members" minOccurs="0"/>
                <xsd:element ref="ns2:Self_Registration_Enabled" minOccurs="0"/>
                <xsd:element ref="ns2:Has_Leaders_Only_SectionGroup" minOccurs="0"/>
                <xsd:element ref="ns2:Is_Collaboration_Space_Locked" minOccurs="0"/>
                <xsd:element ref="ns2:IsNotebookLocked" minOccurs="0"/>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2:MediaServiceLocation"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3c5ffe-9a82-42e6-b5c7-aad97b6aedd3" elementFormDefault="qualified">
    <xsd:import namespace="http://schemas.microsoft.com/office/2006/documentManagement/types"/>
    <xsd:import namespace="http://schemas.microsoft.com/office/infopath/2007/PartnerControls"/>
    <xsd:element name="NotebookType" ma:index="8" nillable="true" ma:displayName="Notebook Type" ma:internalName="NotebookType">
      <xsd:simpleType>
        <xsd:restriction base="dms:Text"/>
      </xsd:simpleType>
    </xsd:element>
    <xsd:element name="FolderType" ma:index="9" nillable="true" ma:displayName="Folder Type" ma:internalName="FolderType">
      <xsd:simpleType>
        <xsd:restriction base="dms:Text"/>
      </xsd:simpleType>
    </xsd:element>
    <xsd:element name="CultureName" ma:index="10" nillable="true" ma:displayName="Culture Name" ma:internalName="CultureName">
      <xsd:simpleType>
        <xsd:restriction base="dms:Text"/>
      </xsd:simpleType>
    </xsd:element>
    <xsd:element name="AppVersion" ma:index="11" nillable="true" ma:displayName="App Version" ma:internalName="AppVersion">
      <xsd:simpleType>
        <xsd:restriction base="dms:Text"/>
      </xsd:simpleType>
    </xsd:element>
    <xsd:element name="TeamsChannelId" ma:index="12" nillable="true" ma:displayName="Teams Channel Id" ma:internalName="TeamsChannelId">
      <xsd:simpleType>
        <xsd:restriction base="dms:Text"/>
      </xsd:simpleType>
    </xsd:element>
    <xsd:element name="Owner" ma:index="13"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14" nillable="true" ma:displayName="Math Settings" ma:internalName="Math_Settings">
      <xsd:simpleType>
        <xsd:restriction base="dms:Text"/>
      </xsd:simpleType>
    </xsd:element>
    <xsd:element name="DefaultSectionNames" ma:index="15" nillable="true" ma:displayName="Default Section Names" ma:internalName="DefaultSectionNames">
      <xsd:simpleType>
        <xsd:restriction base="dms:Note">
          <xsd:maxLength value="255"/>
        </xsd:restriction>
      </xsd:simpleType>
    </xsd:element>
    <xsd:element name="Templates" ma:index="16" nillable="true" ma:displayName="Templates" ma:internalName="Templates">
      <xsd:simpleType>
        <xsd:restriction base="dms:Note">
          <xsd:maxLength value="255"/>
        </xsd:restriction>
      </xsd:simpleType>
    </xsd:element>
    <xsd:element name="Leaders" ma:index="17" nillable="true" ma:displayName="Leaders" ma:internalName="Lead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mbers" ma:index="18" nillable="true" ma:displayName="Members" ma:internalName="Memb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mber_Groups" ma:index="19" nillable="true" ma:displayName="Member Groups" ma:internalName="Member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20" nillable="true" ma:displayName="Distribution Groups" ma:internalName="Distribution_Groups">
      <xsd:simpleType>
        <xsd:restriction base="dms:Note">
          <xsd:maxLength value="255"/>
        </xsd:restriction>
      </xsd:simpleType>
    </xsd:element>
    <xsd:element name="LMS_Mappings" ma:index="21" nillable="true" ma:displayName="LMS Mappings" ma:internalName="LMS_Mappings">
      <xsd:simpleType>
        <xsd:restriction base="dms:Note">
          <xsd:maxLength value="255"/>
        </xsd:restriction>
      </xsd:simpleType>
    </xsd:element>
    <xsd:element name="Invited_Leaders" ma:index="22" nillable="true" ma:displayName="Invited Leaders" ma:internalName="Invited_Leaders">
      <xsd:simpleType>
        <xsd:restriction base="dms:Note">
          <xsd:maxLength value="255"/>
        </xsd:restriction>
      </xsd:simpleType>
    </xsd:element>
    <xsd:element name="Invited_Members" ma:index="23" nillable="true" ma:displayName="Invited Members" ma:internalName="Invited_Members">
      <xsd:simpleType>
        <xsd:restriction base="dms:Note">
          <xsd:maxLength value="255"/>
        </xsd:restriction>
      </xsd:simpleType>
    </xsd:element>
    <xsd:element name="Self_Registration_Enabled" ma:index="24" nillable="true" ma:displayName="Self Registration Enabled" ma:internalName="Self_Registration_Enabled">
      <xsd:simpleType>
        <xsd:restriction base="dms:Boolean"/>
      </xsd:simpleType>
    </xsd:element>
    <xsd:element name="Has_Leaders_Only_SectionGroup" ma:index="25" nillable="true" ma:displayName="Has Leaders Only SectionGroup" ma:internalName="Has_Leaders_Only_SectionGroup">
      <xsd:simpleType>
        <xsd:restriction base="dms:Boolean"/>
      </xsd:simpleType>
    </xsd:element>
    <xsd:element name="Is_Collaboration_Space_Locked" ma:index="26" nillable="true" ma:displayName="Is Collaboration Space Locked" ma:internalName="Is_Collaboration_Space_Locked">
      <xsd:simpleType>
        <xsd:restriction base="dms:Boolean"/>
      </xsd:simpleType>
    </xsd:element>
    <xsd:element name="IsNotebookLocked" ma:index="27" nillable="true" ma:displayName="Is Notebook Locked" ma:internalName="IsNotebookLocked">
      <xsd:simpleType>
        <xsd:restriction base="dms:Boolean"/>
      </xsd:simpleType>
    </xsd:element>
    <xsd:element name="MediaServiceMetadata" ma:index="28" nillable="true" ma:displayName="MediaServiceMetadata" ma:hidden="true" ma:internalName="MediaServiceMetadata" ma:readOnly="true">
      <xsd:simpleType>
        <xsd:restriction base="dms:Note"/>
      </xsd:simpleType>
    </xsd:element>
    <xsd:element name="MediaServiceFastMetadata" ma:index="29" nillable="true" ma:displayName="MediaServiceFastMetadata" ma:hidden="true" ma:internalName="MediaServiceFastMetadata" ma:readOnly="true">
      <xsd:simpleType>
        <xsd:restriction base="dms:Note"/>
      </xsd:simpleType>
    </xsd:element>
    <xsd:element name="MediaServiceAutoKeyPoints" ma:index="32" nillable="true" ma:displayName="MediaServiceAutoKeyPoints" ma:hidden="true" ma:internalName="MediaServiceAutoKeyPoints" ma:readOnly="true">
      <xsd:simpleType>
        <xsd:restriction base="dms:Note"/>
      </xsd:simpleType>
    </xsd:element>
    <xsd:element name="MediaServiceKeyPoints" ma:index="33" nillable="true" ma:displayName="KeyPoints" ma:internalName="MediaServiceKeyPoints" ma:readOnly="true">
      <xsd:simpleType>
        <xsd:restriction base="dms:Note">
          <xsd:maxLength value="255"/>
        </xsd:restriction>
      </xsd:simpleType>
    </xsd:element>
    <xsd:element name="MediaServiceAutoTags" ma:index="34" nillable="true" ma:displayName="Tags" ma:internalName="MediaServiceAutoTags" ma:readOnly="true">
      <xsd:simpleType>
        <xsd:restriction base="dms:Text"/>
      </xsd:simpleType>
    </xsd:element>
    <xsd:element name="MediaServiceGenerationTime" ma:index="35" nillable="true" ma:displayName="MediaServiceGenerationTime" ma:hidden="true" ma:internalName="MediaServiceGenerationTime" ma:readOnly="true">
      <xsd:simpleType>
        <xsd:restriction base="dms:Text"/>
      </xsd:simpleType>
    </xsd:element>
    <xsd:element name="MediaServiceEventHashCode" ma:index="36" nillable="true" ma:displayName="MediaServiceEventHashCode" ma:hidden="true" ma:internalName="MediaServiceEventHashCode" ma:readOnly="true">
      <xsd:simpleType>
        <xsd:restriction base="dms:Text"/>
      </xsd:simpleType>
    </xsd:element>
    <xsd:element name="MediaServiceDateTaken" ma:index="37" nillable="true" ma:displayName="MediaServiceDateTaken" ma:hidden="true" ma:internalName="MediaServiceDateTaken" ma:readOnly="true">
      <xsd:simpleType>
        <xsd:restriction base="dms:Text"/>
      </xsd:simpleType>
    </xsd:element>
    <xsd:element name="MediaServiceOCR" ma:index="38" nillable="true" ma:displayName="Extracted Text" ma:internalName="MediaServiceOCR" ma:readOnly="true">
      <xsd:simpleType>
        <xsd:restriction base="dms:Note">
          <xsd:maxLength value="255"/>
        </xsd:restriction>
      </xsd:simpleType>
    </xsd:element>
    <xsd:element name="MediaServiceLocation" ma:index="39" nillable="true" ma:displayName="Location" ma:internalName="MediaServiceLocation" ma:readOnly="true">
      <xsd:simpleType>
        <xsd:restriction base="dms:Text"/>
      </xsd:simpleType>
    </xsd:element>
    <xsd:element name="lcf76f155ced4ddcb4097134ff3c332f" ma:index="41" nillable="true" ma:taxonomy="true" ma:internalName="lcf76f155ced4ddcb4097134ff3c332f" ma:taxonomyFieldName="MediaServiceImageTags" ma:displayName="Image Tags" ma:readOnly="false" ma:fieldId="{5cf76f15-5ced-4ddc-b409-7134ff3c332f}" ma:taxonomyMulti="true" ma:sspId="026f896d-71f7-4c52-9e61-1b1108ad440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43" nillable="true" ma:displayName="MediaServiceObjectDetectorVersions" ma:hidden="true" ma:indexed="true" ma:internalName="MediaServiceObjectDetectorVersions" ma:readOnly="true">
      <xsd:simpleType>
        <xsd:restriction base="dms:Text"/>
      </xsd:simpleType>
    </xsd:element>
    <xsd:element name="MediaServiceSearchProperties" ma:index="4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25dbc80-3759-455e-87a9-ae14766d2f6e" elementFormDefault="qualified">
    <xsd:import namespace="http://schemas.microsoft.com/office/2006/documentManagement/types"/>
    <xsd:import namespace="http://schemas.microsoft.com/office/infopath/2007/PartnerControls"/>
    <xsd:element name="SharedWithUsers" ma:index="3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1" nillable="true" ma:displayName="Shared With Details" ma:internalName="SharedWithDetails" ma:readOnly="true">
      <xsd:simpleType>
        <xsd:restriction base="dms:Note">
          <xsd:maxLength value="255"/>
        </xsd:restriction>
      </xsd:simpleType>
    </xsd:element>
    <xsd:element name="TaxCatchAll" ma:index="42" nillable="true" ma:displayName="Taxonomy Catch All Column" ma:hidden="true" ma:list="{55c7c268-f456-47cb-8ed4-768421ec27a4}" ma:internalName="TaxCatchAll" ma:showField="CatchAllData" ma:web="825dbc80-3759-455e-87a9-ae14766d2f6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F31069F-17DF-4794-8684-EF340A6A4C12}">
  <ds:schemaRefs>
    <ds:schemaRef ds:uri="http://schemas.microsoft.com/sharepoint/v3/contenttype/forms"/>
  </ds:schemaRefs>
</ds:datastoreItem>
</file>

<file path=customXml/itemProps2.xml><?xml version="1.0" encoding="utf-8"?>
<ds:datastoreItem xmlns:ds="http://schemas.openxmlformats.org/officeDocument/2006/customXml" ds:itemID="{ABFDA7BD-E076-416D-B4D3-3C032A47CB1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c3c5ffe-9a82-42e6-b5c7-aad97b6aedd3"/>
    <ds:schemaRef ds:uri="825dbc80-3759-455e-87a9-ae14766d2f6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Retrospect</Template>
  <TotalTime>2185</TotalTime>
  <Words>975</Words>
  <Application>Microsoft Office PowerPoint</Application>
  <PresentationFormat>Widescreen</PresentationFormat>
  <Paragraphs>96</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Calibri</vt:lpstr>
      <vt:lpstr>Calibri Light</vt:lpstr>
      <vt:lpstr>Times New Roman</vt:lpstr>
      <vt:lpstr>Wingdings</vt:lpstr>
      <vt:lpstr>Retrospect</vt:lpstr>
      <vt:lpstr>WES Summer Reading Challenge 2024</vt:lpstr>
      <vt:lpstr>WES Summer Reading Challenge 2024</vt:lpstr>
      <vt:lpstr>Challenge 1:  Book challenge &amp; Review</vt:lpstr>
      <vt:lpstr>Challenge 1: Book Record</vt:lpstr>
      <vt:lpstr>Challenge 2:  Eplatform</vt:lpstr>
      <vt:lpstr>Challenge 2: Eplatform</vt:lpstr>
      <vt:lpstr>Challenge 3:  Create Fan Art</vt:lpstr>
      <vt:lpstr>Challenge 4:  Book Review</vt:lpstr>
      <vt:lpstr>Challenge 5: Book Bingo! Try to complete as many squares as possible over the summer holidays. Colour in/Cross out the square when you have done the challenge and write down the title of the book for each square. Hand your bingo card to Ms. Nunnery in the library on your return to school. </vt:lpstr>
      <vt:lpstr>Challenge 6:  Reading linked to a subject</vt:lpstr>
      <vt:lpstr>Challenge 7:  Reading Photo Challenge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WES Summer Reading Challenge</dc:title>
  <dc:creator>Sam Nunnery</dc:creator>
  <cp:lastModifiedBy>Fabia Cooper</cp:lastModifiedBy>
  <cp:revision>61</cp:revision>
  <dcterms:created xsi:type="dcterms:W3CDTF">2024-05-16T12:10:48Z</dcterms:created>
  <dcterms:modified xsi:type="dcterms:W3CDTF">2024-07-18T10:27:03Z</dcterms:modified>
</cp:coreProperties>
</file>